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938C19-85B1-4F6C-865D-31450887F03E}">
  <a:tblStyle styleId="{75938C19-85B1-4F6C-865D-31450887F0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c9e6bc0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c9e6bc0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c9e6bc0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c9e6bc0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c9e6bc0e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c9e6bc0e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a8ab162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a8ab16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082f569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082f56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082f569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082f569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082f569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082f569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082f569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082f569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16f6098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16f6098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16f6098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16f6098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c9e6bc0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c9e6bc0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813efa2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813efa2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813efa29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813efa2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813efa29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813efa29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813efa2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813efa2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813efa2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813efa2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813efa29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813efa29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813efa29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813efa29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813efa2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813efa2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813efa29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813efa29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813efa2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813efa2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c9e6bc0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c9e6bc0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929caab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929caab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813efa29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813efa29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813efa29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813efa29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813efa29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813efa29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813efa29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813efa29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813efa29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813efa29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500c35fc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500c35f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500c35fc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500c35fc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500c35fc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500c35fc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500c35fc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500c35fc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c9e6bc0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c9e6bc0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500c35fc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500c35fc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500c35fc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500c35fc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c5f73df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c5f73df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4ab4037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4ab4037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4ab40373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f4ab40373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4ab4037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f4ab4037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4ab4037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f4ab4037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f4ab40373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f4ab40373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4ab40373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f4ab40373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4ab40373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f4ab40373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c9e6bc0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c9e6bc0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4ab40373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4ab4037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4ab40373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f4ab40373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4ab4037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f4ab4037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4ab40373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4ab40373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fb559fe9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fb559fe9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b559fe9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fb559fe9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fb559fe9a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fb559fe9a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b559fe9a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fb559fe9a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fb559fe9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fb559fe9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b559fe9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b559fe9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c9e6bc0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c9e6bc0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fd3a9909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fd3a9909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fd3a9909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fd3a9909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fd3a9909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fd3a9909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fd3a99092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fd3a99092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fd3a99092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fd3a99092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fdc222835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fdc222835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fd3a99092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fd3a99092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fd3a99092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fd3a9909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fd3a99092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fd3a99092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d3a99092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fd3a99092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c9e6bc0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c9e6bc0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fd3a99092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fd3a99092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fdc22283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fdc22283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fdc22283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fdc22283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fdc222835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fdc222835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77a45e77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877a45e77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fd3a99092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fd3a99092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877a45e77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877a45e77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fd3a99092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fd3a99092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fd3a99092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fd3a99092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877a45e77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877a45e77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c9e6bc0e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c9e6bc0e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fdc222835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fdc222835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fd3a9909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fd3a9909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fdf7fe6e1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fdf7fe6e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fe91b819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fe91b819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fdf7fe6e1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fdf7fe6e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fe91b819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fe91b819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ff5cce12b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ff5cce12b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ff5cce12b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ff5cce12b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fe91b819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fe91b819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ff5cce12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ff5cce12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c9e6bc0e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c9e6bc0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ff5cce12b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ff5cce12b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ff5cce12b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ff5cce12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ff5cce12b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ff5cce12b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ff5cce12b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ff5cce12b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ff5cce12b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ff5cce12b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ff5cce12b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ff5cce12b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83.png"/><Relationship Id="rId7" Type="http://schemas.openxmlformats.org/officeDocument/2006/relationships/image" Target="../media/image89.png"/><Relationship Id="rId8" Type="http://schemas.openxmlformats.org/officeDocument/2006/relationships/image" Target="../media/image7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7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pypi.org/project/spgl1/" TargetMode="External"/><Relationship Id="rId5" Type="http://schemas.openxmlformats.org/officeDocument/2006/relationships/hyperlink" Target="https://friedlander.io/spgl1/" TargetMode="External"/><Relationship Id="rId6" Type="http://schemas.openxmlformats.org/officeDocument/2006/relationships/hyperlink" Target="https://spgl1.readthedocs.io/en/latest/api/generated/spgl1.spgl1.html" TargetMode="External"/><Relationship Id="rId7" Type="http://schemas.openxmlformats.org/officeDocument/2006/relationships/hyperlink" Target="https://spgl1.readthedocs.io/en/latest/tutorials/spgl1.html#sphx-glr-tutorials-spgl1-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Relationship Id="rId6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40.png"/><Relationship Id="rId6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42.png"/><Relationship Id="rId6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Relationship Id="rId6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47.png"/><Relationship Id="rId5" Type="http://schemas.openxmlformats.org/officeDocument/2006/relationships/image" Target="../media/image59.png"/><Relationship Id="rId6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21.png"/><Relationship Id="rId6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8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95.png"/><Relationship Id="rId5" Type="http://schemas.openxmlformats.org/officeDocument/2006/relationships/image" Target="../media/image47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Relationship Id="rId6" Type="http://schemas.openxmlformats.org/officeDocument/2006/relationships/image" Target="../media/image96.png"/><Relationship Id="rId7" Type="http://schemas.openxmlformats.org/officeDocument/2006/relationships/image" Target="../media/image98.png"/><Relationship Id="rId8" Type="http://schemas.openxmlformats.org/officeDocument/2006/relationships/image" Target="../media/image10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6.png"/><Relationship Id="rId4" Type="http://schemas.openxmlformats.org/officeDocument/2006/relationships/image" Target="../media/image97.png"/><Relationship Id="rId5" Type="http://schemas.openxmlformats.org/officeDocument/2006/relationships/image" Target="../media/image10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Relationship Id="rId5" Type="http://schemas.openxmlformats.org/officeDocument/2006/relationships/image" Target="../media/image78.png"/><Relationship Id="rId6" Type="http://schemas.openxmlformats.org/officeDocument/2006/relationships/image" Target="../media/image94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4.png"/><Relationship Id="rId10" Type="http://schemas.openxmlformats.org/officeDocument/2006/relationships/image" Target="../media/image110.png"/><Relationship Id="rId13" Type="http://schemas.openxmlformats.org/officeDocument/2006/relationships/image" Target="../media/image103.png"/><Relationship Id="rId1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image" Target="../media/image104.png"/><Relationship Id="rId15" Type="http://schemas.openxmlformats.org/officeDocument/2006/relationships/image" Target="../media/image105.png"/><Relationship Id="rId14" Type="http://schemas.openxmlformats.org/officeDocument/2006/relationships/image" Target="../media/image106.png"/><Relationship Id="rId17" Type="http://schemas.openxmlformats.org/officeDocument/2006/relationships/image" Target="../media/image117.png"/><Relationship Id="rId16" Type="http://schemas.openxmlformats.org/officeDocument/2006/relationships/image" Target="../media/image114.png"/><Relationship Id="rId5" Type="http://schemas.openxmlformats.org/officeDocument/2006/relationships/image" Target="../media/image91.png"/><Relationship Id="rId19" Type="http://schemas.openxmlformats.org/officeDocument/2006/relationships/image" Target="../media/image113.png"/><Relationship Id="rId6" Type="http://schemas.openxmlformats.org/officeDocument/2006/relationships/image" Target="../media/image107.png"/><Relationship Id="rId18" Type="http://schemas.openxmlformats.org/officeDocument/2006/relationships/image" Target="../media/image108.png"/><Relationship Id="rId7" Type="http://schemas.openxmlformats.org/officeDocument/2006/relationships/image" Target="../media/image100.png"/><Relationship Id="rId8" Type="http://schemas.openxmlformats.org/officeDocument/2006/relationships/image" Target="../media/image99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5.png"/><Relationship Id="rId11" Type="http://schemas.openxmlformats.org/officeDocument/2006/relationships/image" Target="../media/image120.png"/><Relationship Id="rId10" Type="http://schemas.openxmlformats.org/officeDocument/2006/relationships/image" Target="../media/image121.png"/><Relationship Id="rId13" Type="http://schemas.openxmlformats.org/officeDocument/2006/relationships/image" Target="../media/image127.png"/><Relationship Id="rId1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11.png"/><Relationship Id="rId15" Type="http://schemas.openxmlformats.org/officeDocument/2006/relationships/image" Target="../media/image128.png"/><Relationship Id="rId14" Type="http://schemas.openxmlformats.org/officeDocument/2006/relationships/image" Target="../media/image119.png"/><Relationship Id="rId17" Type="http://schemas.openxmlformats.org/officeDocument/2006/relationships/image" Target="../media/image123.png"/><Relationship Id="rId16" Type="http://schemas.openxmlformats.org/officeDocument/2006/relationships/image" Target="../media/image132.png"/><Relationship Id="rId5" Type="http://schemas.openxmlformats.org/officeDocument/2006/relationships/image" Target="../media/image112.png"/><Relationship Id="rId19" Type="http://schemas.openxmlformats.org/officeDocument/2006/relationships/image" Target="../media/image133.png"/><Relationship Id="rId6" Type="http://schemas.openxmlformats.org/officeDocument/2006/relationships/image" Target="../media/image118.png"/><Relationship Id="rId18" Type="http://schemas.openxmlformats.org/officeDocument/2006/relationships/image" Target="../media/image131.png"/><Relationship Id="rId7" Type="http://schemas.openxmlformats.org/officeDocument/2006/relationships/image" Target="../media/image125.png"/><Relationship Id="rId8" Type="http://schemas.openxmlformats.org/officeDocument/2006/relationships/image" Target="../media/image130.png"/></Relationships>
</file>

<file path=ppt/slides/_rels/slide6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9.png"/><Relationship Id="rId22" Type="http://schemas.openxmlformats.org/officeDocument/2006/relationships/image" Target="../media/image138.png"/><Relationship Id="rId21" Type="http://schemas.openxmlformats.org/officeDocument/2006/relationships/image" Target="../media/image155.png"/><Relationship Id="rId24" Type="http://schemas.openxmlformats.org/officeDocument/2006/relationships/image" Target="../media/image158.png"/><Relationship Id="rId23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6.png"/><Relationship Id="rId4" Type="http://schemas.openxmlformats.org/officeDocument/2006/relationships/image" Target="../media/image140.png"/><Relationship Id="rId9" Type="http://schemas.openxmlformats.org/officeDocument/2006/relationships/image" Target="../media/image137.png"/><Relationship Id="rId26" Type="http://schemas.openxmlformats.org/officeDocument/2006/relationships/image" Target="../media/image163.png"/><Relationship Id="rId25" Type="http://schemas.openxmlformats.org/officeDocument/2006/relationships/image" Target="../media/image160.png"/><Relationship Id="rId28" Type="http://schemas.openxmlformats.org/officeDocument/2006/relationships/image" Target="../media/image161.png"/><Relationship Id="rId27" Type="http://schemas.openxmlformats.org/officeDocument/2006/relationships/image" Target="../media/image171.png"/><Relationship Id="rId5" Type="http://schemas.openxmlformats.org/officeDocument/2006/relationships/image" Target="../media/image129.png"/><Relationship Id="rId6" Type="http://schemas.openxmlformats.org/officeDocument/2006/relationships/image" Target="../media/image136.png"/><Relationship Id="rId29" Type="http://schemas.openxmlformats.org/officeDocument/2006/relationships/image" Target="../media/image166.png"/><Relationship Id="rId7" Type="http://schemas.openxmlformats.org/officeDocument/2006/relationships/image" Target="../media/image142.png"/><Relationship Id="rId8" Type="http://schemas.openxmlformats.org/officeDocument/2006/relationships/image" Target="../media/image139.png"/><Relationship Id="rId31" Type="http://schemas.openxmlformats.org/officeDocument/2006/relationships/image" Target="../media/image162.png"/><Relationship Id="rId30" Type="http://schemas.openxmlformats.org/officeDocument/2006/relationships/image" Target="../media/image176.png"/><Relationship Id="rId11" Type="http://schemas.openxmlformats.org/officeDocument/2006/relationships/image" Target="../media/image156.png"/><Relationship Id="rId10" Type="http://schemas.openxmlformats.org/officeDocument/2006/relationships/image" Target="../media/image144.png"/><Relationship Id="rId32" Type="http://schemas.openxmlformats.org/officeDocument/2006/relationships/image" Target="../media/image167.png"/><Relationship Id="rId13" Type="http://schemas.openxmlformats.org/officeDocument/2006/relationships/image" Target="../media/image141.png"/><Relationship Id="rId12" Type="http://schemas.openxmlformats.org/officeDocument/2006/relationships/image" Target="../media/image145.png"/><Relationship Id="rId15" Type="http://schemas.openxmlformats.org/officeDocument/2006/relationships/image" Target="../media/image146.png"/><Relationship Id="rId14" Type="http://schemas.openxmlformats.org/officeDocument/2006/relationships/image" Target="../media/image147.png"/><Relationship Id="rId17" Type="http://schemas.openxmlformats.org/officeDocument/2006/relationships/image" Target="../media/image149.png"/><Relationship Id="rId16" Type="http://schemas.openxmlformats.org/officeDocument/2006/relationships/image" Target="../media/image143.png"/><Relationship Id="rId19" Type="http://schemas.openxmlformats.org/officeDocument/2006/relationships/image" Target="../media/image148.png"/><Relationship Id="rId18" Type="http://schemas.openxmlformats.org/officeDocument/2006/relationships/image" Target="../media/image1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74.png"/></Relationships>
</file>

<file path=ppt/slides/_rels/slide7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1.png"/><Relationship Id="rId22" Type="http://schemas.openxmlformats.org/officeDocument/2006/relationships/image" Target="../media/image182.png"/><Relationship Id="rId21" Type="http://schemas.openxmlformats.org/officeDocument/2006/relationships/image" Target="../media/image183.png"/><Relationship Id="rId24" Type="http://schemas.openxmlformats.org/officeDocument/2006/relationships/image" Target="../media/image188.png"/><Relationship Id="rId23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64.png"/><Relationship Id="rId4" Type="http://schemas.openxmlformats.org/officeDocument/2006/relationships/image" Target="../media/image178.png"/><Relationship Id="rId9" Type="http://schemas.openxmlformats.org/officeDocument/2006/relationships/image" Target="../media/image170.png"/><Relationship Id="rId26" Type="http://schemas.openxmlformats.org/officeDocument/2006/relationships/image" Target="../media/image192.png"/><Relationship Id="rId25" Type="http://schemas.openxmlformats.org/officeDocument/2006/relationships/image" Target="../media/image195.png"/><Relationship Id="rId28" Type="http://schemas.openxmlformats.org/officeDocument/2006/relationships/image" Target="../media/image212.png"/><Relationship Id="rId27" Type="http://schemas.openxmlformats.org/officeDocument/2006/relationships/image" Target="../media/image186.png"/><Relationship Id="rId5" Type="http://schemas.openxmlformats.org/officeDocument/2006/relationships/image" Target="../media/image168.png"/><Relationship Id="rId6" Type="http://schemas.openxmlformats.org/officeDocument/2006/relationships/image" Target="../media/image165.png"/><Relationship Id="rId29" Type="http://schemas.openxmlformats.org/officeDocument/2006/relationships/image" Target="../media/image194.png"/><Relationship Id="rId7" Type="http://schemas.openxmlformats.org/officeDocument/2006/relationships/image" Target="../media/image169.png"/><Relationship Id="rId8" Type="http://schemas.openxmlformats.org/officeDocument/2006/relationships/image" Target="../media/image172.png"/><Relationship Id="rId31" Type="http://schemas.openxmlformats.org/officeDocument/2006/relationships/image" Target="../media/image200.png"/><Relationship Id="rId30" Type="http://schemas.openxmlformats.org/officeDocument/2006/relationships/image" Target="../media/image198.png"/><Relationship Id="rId11" Type="http://schemas.openxmlformats.org/officeDocument/2006/relationships/image" Target="../media/image177.png"/><Relationship Id="rId33" Type="http://schemas.openxmlformats.org/officeDocument/2006/relationships/image" Target="../media/image201.png"/><Relationship Id="rId10" Type="http://schemas.openxmlformats.org/officeDocument/2006/relationships/image" Target="../media/image197.png"/><Relationship Id="rId32" Type="http://schemas.openxmlformats.org/officeDocument/2006/relationships/image" Target="../media/image193.png"/><Relationship Id="rId13" Type="http://schemas.openxmlformats.org/officeDocument/2006/relationships/image" Target="../media/image180.png"/><Relationship Id="rId12" Type="http://schemas.openxmlformats.org/officeDocument/2006/relationships/image" Target="../media/image173.png"/><Relationship Id="rId34" Type="http://schemas.openxmlformats.org/officeDocument/2006/relationships/image" Target="../media/image190.png"/><Relationship Id="rId15" Type="http://schemas.openxmlformats.org/officeDocument/2006/relationships/image" Target="../media/image179.png"/><Relationship Id="rId14" Type="http://schemas.openxmlformats.org/officeDocument/2006/relationships/image" Target="../media/image184.png"/><Relationship Id="rId17" Type="http://schemas.openxmlformats.org/officeDocument/2006/relationships/image" Target="../media/image187.png"/><Relationship Id="rId16" Type="http://schemas.openxmlformats.org/officeDocument/2006/relationships/image" Target="../media/image175.png"/><Relationship Id="rId19" Type="http://schemas.openxmlformats.org/officeDocument/2006/relationships/image" Target="../media/image181.png"/><Relationship Id="rId18" Type="http://schemas.openxmlformats.org/officeDocument/2006/relationships/image" Target="../media/image185.png"/></Relationships>
</file>

<file path=ppt/slides/_rels/slide72.xml.rels><?xml version="1.0" encoding="UTF-8" standalone="yes"?><Relationships xmlns="http://schemas.openxmlformats.org/package/2006/relationships"><Relationship Id="rId40" Type="http://schemas.openxmlformats.org/officeDocument/2006/relationships/image" Target="../media/image236.png"/><Relationship Id="rId20" Type="http://schemas.openxmlformats.org/officeDocument/2006/relationships/image" Target="../media/image220.png"/><Relationship Id="rId42" Type="http://schemas.openxmlformats.org/officeDocument/2006/relationships/image" Target="../media/image235.png"/><Relationship Id="rId41" Type="http://schemas.openxmlformats.org/officeDocument/2006/relationships/image" Target="../media/image234.png"/><Relationship Id="rId22" Type="http://schemas.openxmlformats.org/officeDocument/2006/relationships/image" Target="../media/image218.png"/><Relationship Id="rId44" Type="http://schemas.openxmlformats.org/officeDocument/2006/relationships/image" Target="../media/image245.png"/><Relationship Id="rId21" Type="http://schemas.openxmlformats.org/officeDocument/2006/relationships/image" Target="../media/image210.png"/><Relationship Id="rId43" Type="http://schemas.openxmlformats.org/officeDocument/2006/relationships/image" Target="../media/image247.png"/><Relationship Id="rId24" Type="http://schemas.openxmlformats.org/officeDocument/2006/relationships/image" Target="../media/image229.png"/><Relationship Id="rId23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8.png"/><Relationship Id="rId4" Type="http://schemas.openxmlformats.org/officeDocument/2006/relationships/image" Target="../media/image199.png"/><Relationship Id="rId9" Type="http://schemas.openxmlformats.org/officeDocument/2006/relationships/image" Target="../media/image206.png"/><Relationship Id="rId26" Type="http://schemas.openxmlformats.org/officeDocument/2006/relationships/image" Target="../media/image222.png"/><Relationship Id="rId25" Type="http://schemas.openxmlformats.org/officeDocument/2006/relationships/image" Target="../media/image226.png"/><Relationship Id="rId28" Type="http://schemas.openxmlformats.org/officeDocument/2006/relationships/image" Target="../media/image241.png"/><Relationship Id="rId27" Type="http://schemas.openxmlformats.org/officeDocument/2006/relationships/image" Target="../media/image237.png"/><Relationship Id="rId5" Type="http://schemas.openxmlformats.org/officeDocument/2006/relationships/image" Target="../media/image203.png"/><Relationship Id="rId6" Type="http://schemas.openxmlformats.org/officeDocument/2006/relationships/image" Target="../media/image214.png"/><Relationship Id="rId29" Type="http://schemas.openxmlformats.org/officeDocument/2006/relationships/image" Target="../media/image240.png"/><Relationship Id="rId7" Type="http://schemas.openxmlformats.org/officeDocument/2006/relationships/image" Target="../media/image207.png"/><Relationship Id="rId8" Type="http://schemas.openxmlformats.org/officeDocument/2006/relationships/image" Target="../media/image202.png"/><Relationship Id="rId31" Type="http://schemas.openxmlformats.org/officeDocument/2006/relationships/image" Target="../media/image227.png"/><Relationship Id="rId30" Type="http://schemas.openxmlformats.org/officeDocument/2006/relationships/image" Target="../media/image232.png"/><Relationship Id="rId11" Type="http://schemas.openxmlformats.org/officeDocument/2006/relationships/image" Target="../media/image217.png"/><Relationship Id="rId33" Type="http://schemas.openxmlformats.org/officeDocument/2006/relationships/image" Target="../media/image224.png"/><Relationship Id="rId10" Type="http://schemas.openxmlformats.org/officeDocument/2006/relationships/image" Target="../media/image213.png"/><Relationship Id="rId32" Type="http://schemas.openxmlformats.org/officeDocument/2006/relationships/image" Target="../media/image239.png"/><Relationship Id="rId13" Type="http://schemas.openxmlformats.org/officeDocument/2006/relationships/image" Target="../media/image216.png"/><Relationship Id="rId35" Type="http://schemas.openxmlformats.org/officeDocument/2006/relationships/image" Target="../media/image225.png"/><Relationship Id="rId12" Type="http://schemas.openxmlformats.org/officeDocument/2006/relationships/image" Target="../media/image204.png"/><Relationship Id="rId34" Type="http://schemas.openxmlformats.org/officeDocument/2006/relationships/image" Target="../media/image238.png"/><Relationship Id="rId15" Type="http://schemas.openxmlformats.org/officeDocument/2006/relationships/image" Target="../media/image209.png"/><Relationship Id="rId37" Type="http://schemas.openxmlformats.org/officeDocument/2006/relationships/image" Target="../media/image230.png"/><Relationship Id="rId14" Type="http://schemas.openxmlformats.org/officeDocument/2006/relationships/image" Target="../media/image221.png"/><Relationship Id="rId36" Type="http://schemas.openxmlformats.org/officeDocument/2006/relationships/image" Target="../media/image231.png"/><Relationship Id="rId17" Type="http://schemas.openxmlformats.org/officeDocument/2006/relationships/image" Target="../media/image211.png"/><Relationship Id="rId39" Type="http://schemas.openxmlformats.org/officeDocument/2006/relationships/image" Target="../media/image242.png"/><Relationship Id="rId16" Type="http://schemas.openxmlformats.org/officeDocument/2006/relationships/image" Target="../media/image223.png"/><Relationship Id="rId38" Type="http://schemas.openxmlformats.org/officeDocument/2006/relationships/image" Target="../media/image233.png"/><Relationship Id="rId19" Type="http://schemas.openxmlformats.org/officeDocument/2006/relationships/image" Target="../media/image205.png"/><Relationship Id="rId18" Type="http://schemas.openxmlformats.org/officeDocument/2006/relationships/image" Target="../media/image21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64.png"/><Relationship Id="rId4" Type="http://schemas.openxmlformats.org/officeDocument/2006/relationships/image" Target="../media/image2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46.png"/><Relationship Id="rId4" Type="http://schemas.openxmlformats.org/officeDocument/2006/relationships/image" Target="../media/image248.png"/><Relationship Id="rId5" Type="http://schemas.openxmlformats.org/officeDocument/2006/relationships/image" Target="../media/image243.png"/><Relationship Id="rId6" Type="http://schemas.openxmlformats.org/officeDocument/2006/relationships/image" Target="../media/image2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44.png"/><Relationship Id="rId4" Type="http://schemas.openxmlformats.org/officeDocument/2006/relationships/image" Target="../media/image259.png"/><Relationship Id="rId5" Type="http://schemas.openxmlformats.org/officeDocument/2006/relationships/image" Target="../media/image252.png"/><Relationship Id="rId6" Type="http://schemas.openxmlformats.org/officeDocument/2006/relationships/image" Target="../media/image251.png"/><Relationship Id="rId7" Type="http://schemas.openxmlformats.org/officeDocument/2006/relationships/image" Target="../media/image26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5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5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67.png"/><Relationship Id="rId4" Type="http://schemas.openxmlformats.org/officeDocument/2006/relationships/image" Target="../media/image2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6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6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5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66.png"/><Relationship Id="rId4" Type="http://schemas.openxmlformats.org/officeDocument/2006/relationships/image" Target="../media/image279.png"/><Relationship Id="rId9" Type="http://schemas.openxmlformats.org/officeDocument/2006/relationships/image" Target="../media/image272.png"/><Relationship Id="rId5" Type="http://schemas.openxmlformats.org/officeDocument/2006/relationships/image" Target="../media/image97.png"/><Relationship Id="rId6" Type="http://schemas.openxmlformats.org/officeDocument/2006/relationships/image" Target="../media/image278.png"/><Relationship Id="rId7" Type="http://schemas.openxmlformats.org/officeDocument/2006/relationships/image" Target="../media/image273.png"/><Relationship Id="rId8" Type="http://schemas.openxmlformats.org/officeDocument/2006/relationships/image" Target="../media/image265.png"/><Relationship Id="rId10" Type="http://schemas.openxmlformats.org/officeDocument/2006/relationships/image" Target="../media/image2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65.png"/><Relationship Id="rId4" Type="http://schemas.openxmlformats.org/officeDocument/2006/relationships/image" Target="../media/image281.png"/><Relationship Id="rId5" Type="http://schemas.openxmlformats.org/officeDocument/2006/relationships/image" Target="../media/image27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85.png"/><Relationship Id="rId4" Type="http://schemas.openxmlformats.org/officeDocument/2006/relationships/image" Target="../media/image283.png"/><Relationship Id="rId9" Type="http://schemas.openxmlformats.org/officeDocument/2006/relationships/image" Target="../media/image297.png"/><Relationship Id="rId5" Type="http://schemas.openxmlformats.org/officeDocument/2006/relationships/image" Target="../media/image296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87.png"/><Relationship Id="rId10" Type="http://schemas.openxmlformats.org/officeDocument/2006/relationships/image" Target="../media/image27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74.png"/><Relationship Id="rId4" Type="http://schemas.openxmlformats.org/officeDocument/2006/relationships/image" Target="../media/image293.png"/><Relationship Id="rId9" Type="http://schemas.openxmlformats.org/officeDocument/2006/relationships/image" Target="../media/image286.png"/><Relationship Id="rId5" Type="http://schemas.openxmlformats.org/officeDocument/2006/relationships/image" Target="../media/image282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76.png"/><Relationship Id="rId10" Type="http://schemas.openxmlformats.org/officeDocument/2006/relationships/image" Target="../media/image27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91.png"/><Relationship Id="rId4" Type="http://schemas.openxmlformats.org/officeDocument/2006/relationships/image" Target="../media/image290.png"/><Relationship Id="rId5" Type="http://schemas.openxmlformats.org/officeDocument/2006/relationships/image" Target="../media/image284.png"/><Relationship Id="rId6" Type="http://schemas.openxmlformats.org/officeDocument/2006/relationships/image" Target="../media/image292.png"/><Relationship Id="rId7" Type="http://schemas.openxmlformats.org/officeDocument/2006/relationships/image" Target="../media/image29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00.png"/><Relationship Id="rId4" Type="http://schemas.openxmlformats.org/officeDocument/2006/relationships/image" Target="../media/image294.png"/><Relationship Id="rId5" Type="http://schemas.openxmlformats.org/officeDocument/2006/relationships/image" Target="../media/image302.png"/><Relationship Id="rId6" Type="http://schemas.openxmlformats.org/officeDocument/2006/relationships/image" Target="../media/image298.png"/><Relationship Id="rId7" Type="http://schemas.openxmlformats.org/officeDocument/2006/relationships/image" Target="../media/image2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1575" y="278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Trial 1: The Approach from our explorations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700" y="1071275"/>
            <a:ext cx="5589198" cy="376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5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9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11075"/>
            <a:ext cx="8572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235575" y="7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10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412" y="665200"/>
            <a:ext cx="8873876" cy="473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235575" y="7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10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00" y="563775"/>
            <a:ext cx="7850325" cy="4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24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Tried the version 2: remove the mean from the data, and add it back after projection. Same results :C</a:t>
            </a:r>
            <a:endParaRPr sz="1820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275" y="877101"/>
            <a:ext cx="2751700" cy="20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050" y="799978"/>
            <a:ext cx="2852950" cy="217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88" y="929700"/>
            <a:ext cx="2670250" cy="20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0250" y="2963650"/>
            <a:ext cx="2172049" cy="147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0375" y="2973074"/>
            <a:ext cx="2319424" cy="157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825" y="2963650"/>
            <a:ext cx="2319424" cy="15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64575" y="247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week 1: Trying different clustering algorithms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20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Robust Subspace Clustering: Sankoltanabi, Candes 2014 (My code)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093675"/>
            <a:ext cx="85206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vector (out of 3600 is used to get \beta_i in a for loop)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?inf? hours to run the (3600,64) data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find a better[faster] version:</a:t>
            </a:r>
            <a:endParaRPr/>
          </a:p>
        </p:txBody>
      </p:sp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571750"/>
            <a:ext cx="8520600" cy="1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Robust Subspace Clustering: Sankoltanabi, Candes 2014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Some relaxations, such as not requiring (\beta.T 1) =1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(My code)</a:t>
            </a:r>
            <a:endParaRPr sz="2500"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3868400"/>
            <a:ext cx="85206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20 hours to run the (3600,64) data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find a better[faster] version: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24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LASSO regression with no constraints on \beta to get the regression coefficients: My attempt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258325"/>
            <a:ext cx="8520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Takes 17 minutes to find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Hits infs/NaN errors when trying to find Lnorm</a:t>
            </a:r>
            <a:endParaRPr/>
          </a:p>
        </p:txBody>
      </p:sp>
      <p:sp>
        <p:nvSpPr>
          <p:cNvPr id="156" name="Google Shape;156;p28"/>
          <p:cNvSpPr txBox="1"/>
          <p:nvPr>
            <p:ph type="title"/>
          </p:nvPr>
        </p:nvSpPr>
        <p:spPr>
          <a:xfrm>
            <a:off x="205375" y="257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Ridge</a:t>
            </a:r>
            <a:r>
              <a:rPr lang="en-GB"/>
              <a:t> regression with no constraints on \beta to get the regression coefficients: My attempt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900" y="3050613"/>
            <a:ext cx="3582866" cy="19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3504050"/>
            <a:ext cx="8520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Takes instantly finds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Hits infs/NaN errors when trying to find Lnorm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104000"/>
            <a:ext cx="8520600" cy="22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Spectral Clustering from Scikit learn: The “Graph” is the data matrix- which is gross estimation.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Warning: Graph is disconnected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No improvement to the previous slides (e.g:12,13)</a:t>
            </a:r>
            <a:endParaRPr sz="1920"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3700"/>
            <a:ext cx="4720125" cy="25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925" y="2473700"/>
            <a:ext cx="3966675" cy="238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181200" y="107950"/>
            <a:ext cx="5279700" cy="3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Indirectly enforcing beta_i = 0 for each beta.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BPDN for N-1 dimensional beta.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Takes 1+ hour for 1 \beta_i , and days to find B</a:t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With the cr_sparse, B is found in 35min</a:t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Still, NAN/inf appears when trying to find </a:t>
            </a:r>
            <a:endParaRPr sz="1800"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000" y="232700"/>
            <a:ext cx="7601950" cy="436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224700" y="34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L_norm having Infs/NANs ⇒ The Inversion step should have some problem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224700" y="1424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Diagonal zeros with all other elements very high values?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" y="1879821"/>
            <a:ext cx="6031651" cy="32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15425" y="156575"/>
            <a:ext cx="81447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2"/>
                </a:solidFill>
              </a:rPr>
              <a:t>Hyperparameters: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Patch size =8x8 =&gt; dimensionality of a vector =64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Number of clusters = 20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The top 50% of PCA vectors were chosen from each cluster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Gaussian noise added at ten scales of sigma [0,10,... 90] for image pixel range[0,255]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15425" y="1731638"/>
            <a:ext cx="671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2"/>
                </a:solidFill>
              </a:rPr>
              <a:t>Results Comparison with NLM (slow version of scipy)</a:t>
            </a:r>
            <a:r>
              <a:rPr b="1" lang="en-GB" sz="1800" u="sng">
                <a:solidFill>
                  <a:schemeClr val="dk2"/>
                </a:solidFill>
              </a:rPr>
              <a:t>: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H parameter = 0.7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Sigma_est is used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" y="2803900"/>
            <a:ext cx="5167262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962" y="2849113"/>
            <a:ext cx="3430513" cy="217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228150" y="315050"/>
            <a:ext cx="85206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Checked the magnitudes (Ax-b) and |x| to see if the optimizer works</a:t>
            </a:r>
            <a:endParaRPr sz="212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0" y="888025"/>
            <a:ext cx="4370493" cy="35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093" y="888025"/>
            <a:ext cx="2663984" cy="35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 rot="-698">
            <a:off x="446541" y="4625644"/>
            <a:ext cx="5914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The yall1 solver is not optimizing anything.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256000" y="92225"/>
            <a:ext cx="85206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Tried the spgl1 solver: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BP, BPDN</a:t>
            </a:r>
            <a:endParaRPr u="sng"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2050" y="3625825"/>
            <a:ext cx="90285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Just solving for the BP does not give an answer. The SPGL1 algorithm does not find a BP solution until iter max is reached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Tried BPDN algorithm with sigma=1 ⇒ No BPDN solution within itermax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Tried BPDN algorithm with sigma =100 =&gt; BPDN suboptimal solutions found.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5" y="1249525"/>
            <a:ext cx="6159775" cy="22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4346075" y="141325"/>
            <a:ext cx="628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https://pypi.org/project/spgl1/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https://friedlander.io/spgl1/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https://spgl1.readthedocs.io/en/latest/api/generated/spgl1.spgl1.html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7"/>
              </a:rPr>
              <a:t>https://spgl1.readthedocs.io/en/latest/tutorials/spgl1.html#sphx-glr-tutorials-spgl1-py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158850" y="1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BPDN with the sigma=100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0" y="1426103"/>
            <a:ext cx="6438874" cy="31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50" y="826903"/>
            <a:ext cx="623887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75" y="208125"/>
            <a:ext cx="6732275" cy="47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/>
          <p:nvPr/>
        </p:nvSpPr>
        <p:spPr>
          <a:xfrm>
            <a:off x="329975" y="2973050"/>
            <a:ext cx="2929800" cy="39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054825"/>
            <a:ext cx="6058675" cy="3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432075" y="3595075"/>
            <a:ext cx="2729700" cy="39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/>
        </p:nvSpPr>
        <p:spPr>
          <a:xfrm>
            <a:off x="353825" y="410575"/>
            <a:ext cx="58770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2763 blocks (out of 3600) found a root in the sparse regression.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 rotWithShape="1">
          <a:blip r:embed="rId3">
            <a:alphaModFix/>
          </a:blip>
          <a:srcRect b="0" l="0" r="22432" t="0"/>
          <a:stretch/>
        </p:blipFill>
        <p:spPr>
          <a:xfrm>
            <a:off x="326213" y="-64975"/>
            <a:ext cx="3082174" cy="2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192" y="-64975"/>
            <a:ext cx="3451484" cy="2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75" y="2571750"/>
            <a:ext cx="3027047" cy="2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1200" y="2571750"/>
            <a:ext cx="3082175" cy="264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0"/>
            <a:ext cx="2888000" cy="25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800" y="-80860"/>
            <a:ext cx="2995200" cy="26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5" y="2571750"/>
            <a:ext cx="2888000" cy="263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800" y="2571750"/>
            <a:ext cx="2995199" cy="269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256000" y="14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/>
              <a:t>With this SPGL1_BPDN  fitting for B, we find W.</a:t>
            </a:r>
            <a:endParaRPr sz="2020"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163150" y="672063"/>
            <a:ext cx="85206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565"/>
              <a:t>Then realised that the Diagonal matrix has zero determinant =&gt; an element of the diagonal should be zero. That means that the degree of some of the nodes is zero. </a:t>
            </a:r>
            <a:endParaRPr sz="1565"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97" y="1313928"/>
            <a:ext cx="3384650" cy="3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/>
        </p:nvSpPr>
        <p:spPr>
          <a:xfrm>
            <a:off x="3640650" y="3606750"/>
            <a:ext cx="50127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Will that be a problem?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It might be-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Suspects: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When I bypass this singular D and use a module to handle it, I get the </a:t>
            </a:r>
            <a:r>
              <a:rPr lang="en-GB" sz="1200">
                <a:solidFill>
                  <a:schemeClr val="dk2"/>
                </a:solidFill>
              </a:rPr>
              <a:t>weird</a:t>
            </a:r>
            <a:r>
              <a:rPr lang="en-GB" sz="1200">
                <a:solidFill>
                  <a:schemeClr val="dk2"/>
                </a:solidFill>
              </a:rPr>
              <a:t> results down the line, at the L_hat (number of clusters) calculation. Maybe I’m just messing up in the Spectral Clustering.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300" y="1313925"/>
            <a:ext cx="4064883" cy="21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525"/>
            <a:ext cx="5239725" cy="37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722" y="2117925"/>
            <a:ext cx="3897428" cy="19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120700" y="0"/>
            <a:ext cx="620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u="sng">
                <a:solidFill>
                  <a:schemeClr val="dk1"/>
                </a:solidFill>
              </a:rPr>
              <a:t>Tried the spgl1 solver: LASSO</a:t>
            </a:r>
            <a:endParaRPr sz="25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dk1"/>
                </a:solidFill>
              </a:rPr>
              <a:t>With tau =1</a:t>
            </a:r>
            <a:endParaRPr sz="1900" u="sng">
              <a:solidFill>
                <a:schemeClr val="dk1"/>
              </a:solidFill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00" y="867238"/>
            <a:ext cx="5874150" cy="33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1"/>
          <p:cNvCxnSpPr/>
          <p:nvPr/>
        </p:nvCxnSpPr>
        <p:spPr>
          <a:xfrm>
            <a:off x="-1369200" y="3362975"/>
            <a:ext cx="16062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00" y="1154501"/>
            <a:ext cx="5353175" cy="38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/>
          <p:nvPr/>
        </p:nvSpPr>
        <p:spPr>
          <a:xfrm>
            <a:off x="237000" y="3362975"/>
            <a:ext cx="2124300" cy="39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1"/>
          <p:cNvSpPr/>
          <p:nvPr/>
        </p:nvSpPr>
        <p:spPr>
          <a:xfrm>
            <a:off x="120700" y="4690625"/>
            <a:ext cx="2017800" cy="13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59475" y="6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1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87" y="558725"/>
            <a:ext cx="8596425" cy="45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98150" y="187750"/>
            <a:ext cx="8333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Optimal Solutions found in Blocks 21,22… and 138 other blocks  out of the 3600 blocks.</a:t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0" y="1379825"/>
            <a:ext cx="3294324" cy="21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875" y="1426200"/>
            <a:ext cx="3394950" cy="21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28025"/>
            <a:ext cx="3684996" cy="25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625" y="0"/>
            <a:ext cx="3859024" cy="253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56752"/>
            <a:ext cx="3771235" cy="26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9023" y="2558550"/>
            <a:ext cx="3898225" cy="28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181725" y="11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of the same tile number </a:t>
            </a:r>
            <a:endParaRPr/>
          </a:p>
        </p:txBody>
      </p:sp>
      <p:cxnSp>
        <p:nvCxnSpPr>
          <p:cNvPr id="276" name="Google Shape;276;p44"/>
          <p:cNvCxnSpPr>
            <a:stCxn id="275" idx="2"/>
          </p:cNvCxnSpPr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025" y="1197075"/>
            <a:ext cx="4558450" cy="317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6">
            <a:alphaModFix/>
          </a:blip>
          <a:srcRect b="0" l="0" r="22432" t="0"/>
          <a:stretch/>
        </p:blipFill>
        <p:spPr>
          <a:xfrm>
            <a:off x="103379" y="1102688"/>
            <a:ext cx="4145725" cy="3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5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77" y="1104825"/>
            <a:ext cx="4178551" cy="31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375" y="1104825"/>
            <a:ext cx="4629625" cy="303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46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5" name="Google Shape;29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975" y="1169825"/>
            <a:ext cx="4396325" cy="30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1" y="1169825"/>
            <a:ext cx="4016975" cy="34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47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82675"/>
            <a:ext cx="4558450" cy="330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50" y="1250450"/>
            <a:ext cx="3955725" cy="33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338375" y="1999050"/>
            <a:ext cx="28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of June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11700" y="27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BPDN, what if we change sigma for each patch?</a:t>
            </a:r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0" y="826903"/>
            <a:ext cx="62388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75" y="1168378"/>
            <a:ext cx="5193264" cy="372604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/>
          <p:nvPr/>
        </p:nvSpPr>
        <p:spPr>
          <a:xfrm>
            <a:off x="218875" y="4430675"/>
            <a:ext cx="1536900" cy="15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/>
          <p:nvPr/>
        </p:nvSpPr>
        <p:spPr>
          <a:xfrm>
            <a:off x="218875" y="4697550"/>
            <a:ext cx="1954800" cy="15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"/>
          <p:cNvSpPr txBox="1"/>
          <p:nvPr/>
        </p:nvSpPr>
        <p:spPr>
          <a:xfrm>
            <a:off x="5729450" y="3631725"/>
            <a:ext cx="33609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Looks like the \sigma constraint makes the solution such tha |Ax-b| ~ sigma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-12"/>
            <a:ext cx="3373576" cy="26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900" y="-293600"/>
            <a:ext cx="3373575" cy="29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0" y="2698707"/>
            <a:ext cx="3373574" cy="253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181725" y="11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of the same tile number </a:t>
            </a:r>
            <a:endParaRPr/>
          </a:p>
        </p:txBody>
      </p:sp>
      <p:cxnSp>
        <p:nvCxnSpPr>
          <p:cNvPr id="335" name="Google Shape;335;p51"/>
          <p:cNvCxnSpPr>
            <a:stCxn id="334" idx="2"/>
          </p:cNvCxnSpPr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025" y="1141975"/>
            <a:ext cx="4558450" cy="317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00" y="1141979"/>
            <a:ext cx="4367125" cy="337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59475" y="6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1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25" y="637100"/>
            <a:ext cx="7409800" cy="444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52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5" name="Google Shape;3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375" y="1104825"/>
            <a:ext cx="4629625" cy="303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00" y="1061900"/>
            <a:ext cx="4206075" cy="3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53"/>
          <p:cNvCxnSpPr/>
          <p:nvPr/>
        </p:nvCxnSpPr>
        <p:spPr>
          <a:xfrm>
            <a:off x="4442025" y="683500"/>
            <a:ext cx="15600" cy="44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4" name="Google Shape;3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975" y="650022"/>
            <a:ext cx="455845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869" y="650028"/>
            <a:ext cx="574547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975" y="1169825"/>
            <a:ext cx="4396325" cy="30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32673"/>
            <a:ext cx="4330000" cy="325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/>
          <p:nvPr>
            <p:ph type="title"/>
          </p:nvPr>
        </p:nvSpPr>
        <p:spPr>
          <a:xfrm>
            <a:off x="311700" y="26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Spectral Clustering performance</a:t>
            </a:r>
            <a:r>
              <a:rPr lang="en-GB"/>
              <a:t> </a:t>
            </a:r>
            <a:endParaRPr/>
          </a:p>
        </p:txBody>
      </p:sp>
      <p:sp>
        <p:nvSpPr>
          <p:cNvPr id="363" name="Google Shape;363;p54"/>
          <p:cNvSpPr txBox="1"/>
          <p:nvPr>
            <p:ph idx="1" type="body"/>
          </p:nvPr>
        </p:nvSpPr>
        <p:spPr>
          <a:xfrm>
            <a:off x="311700" y="1152475"/>
            <a:ext cx="8520600" cy="15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Slowly getting a full downstream code going.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Fixed the NAN problem with the clustering algorithm→ Need the </a:t>
            </a:r>
            <a:r>
              <a:rPr lang="en-GB"/>
              <a:t>similarity</a:t>
            </a:r>
            <a:r>
              <a:rPr lang="en-GB"/>
              <a:t> matrix as the input for the scipy clustering function</a:t>
            </a:r>
            <a:endParaRPr/>
          </a:p>
        </p:txBody>
      </p:sp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275650" y="3020325"/>
            <a:ext cx="8520600" cy="17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NAN problem was fixed. It was due to a bug in the code. Clustering should be done with the similarity matrix.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/>
        </p:nvSpPr>
        <p:spPr>
          <a:xfrm>
            <a:off x="447600" y="2112350"/>
            <a:ext cx="83787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Discussions in July, Early August - Trying to understand SPGL1 clustered results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"/>
          <p:cNvSpPr txBox="1"/>
          <p:nvPr>
            <p:ph type="title"/>
          </p:nvPr>
        </p:nvSpPr>
        <p:spPr>
          <a:xfrm>
            <a:off x="514700" y="159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following slides have experiments starting from SPGL1.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Targeting for the paper: Deadline Sep 9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311700" y="201575"/>
            <a:ext cx="85206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 u="sng"/>
              <a:t>SPGL1_BPDN(not affine)           compared to         ElasticNetCV(Induced affine)</a:t>
            </a:r>
            <a:endParaRPr sz="1820" u="sng"/>
          </a:p>
        </p:txBody>
      </p:sp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886176"/>
            <a:ext cx="3798900" cy="17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57"/>
          <p:cNvCxnSpPr/>
          <p:nvPr/>
        </p:nvCxnSpPr>
        <p:spPr>
          <a:xfrm>
            <a:off x="4570250" y="785275"/>
            <a:ext cx="47100" cy="43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57"/>
          <p:cNvSpPr txBox="1"/>
          <p:nvPr/>
        </p:nvSpPr>
        <p:spPr>
          <a:xfrm>
            <a:off x="198125" y="2552775"/>
            <a:ext cx="3902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 typical Convergence looks like: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350" y="886175"/>
            <a:ext cx="4322125" cy="43221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/>
          <p:nvPr/>
        </p:nvSpPr>
        <p:spPr>
          <a:xfrm>
            <a:off x="198125" y="1278875"/>
            <a:ext cx="37047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Parameters tuned to get a “desirable”* convergence: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-GB" sz="1000">
                <a:solidFill>
                  <a:schemeClr val="dk1"/>
                </a:solidFill>
              </a:rPr>
              <a:t>sigma = 0.05 * np.linalg.norm(b, 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*- A ‘small’ || Ax_hat -b ||, A search with a solution to most patches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5" name="Google Shape;385;p57"/>
          <p:cNvSpPr txBox="1"/>
          <p:nvPr/>
        </p:nvSpPr>
        <p:spPr>
          <a:xfrm>
            <a:off x="4905075" y="1392650"/>
            <a:ext cx="37047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Parameters tuned to get “desired” convergence: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GB">
                <a:solidFill>
                  <a:schemeClr val="dk1"/>
                </a:solidFill>
              </a:rPr>
              <a:t>𝜶 = 5.8 (tuned until |x|~1)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𝝺 =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57"/>
          <p:cNvSpPr txBox="1"/>
          <p:nvPr/>
        </p:nvSpPr>
        <p:spPr>
          <a:xfrm>
            <a:off x="4806063" y="2552775"/>
            <a:ext cx="3902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A typical Convergence looks like: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87" name="Google Shape;38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125" y="2835544"/>
            <a:ext cx="3704699" cy="223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425" y="2835550"/>
            <a:ext cx="3378477" cy="6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425" y="3636175"/>
            <a:ext cx="2112400" cy="6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0695" y="4389570"/>
            <a:ext cx="1700775" cy="5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58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3175" y="93050"/>
            <a:ext cx="4955050" cy="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147" y="93050"/>
            <a:ext cx="3926978" cy="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8"/>
          <p:cNvSpPr txBox="1"/>
          <p:nvPr/>
        </p:nvSpPr>
        <p:spPr>
          <a:xfrm>
            <a:off x="4495813" y="566050"/>
            <a:ext cx="3902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How many clusters are suggested by Robust SSC? 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2"/>
                </a:solidFill>
              </a:rPr>
              <a:t>510</a:t>
            </a:r>
            <a:br>
              <a:rPr lang="en-GB" sz="1100">
                <a:solidFill>
                  <a:schemeClr val="dk2"/>
                </a:solidFill>
              </a:rPr>
            </a:br>
            <a:r>
              <a:rPr lang="en-GB" sz="1100">
                <a:solidFill>
                  <a:schemeClr val="dk2"/>
                </a:solidFill>
              </a:rPr>
              <a:t>But this varies 470- 520 range when adjusting </a:t>
            </a:r>
            <a:r>
              <a:rPr lang="en-GB">
                <a:solidFill>
                  <a:schemeClr val="dk1"/>
                </a:solidFill>
              </a:rPr>
              <a:t>𝜶</a:t>
            </a:r>
            <a:r>
              <a:rPr lang="en-GB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99" name="Google Shape;399;p58"/>
          <p:cNvSpPr txBox="1"/>
          <p:nvPr/>
        </p:nvSpPr>
        <p:spPr>
          <a:xfrm>
            <a:off x="257913" y="621488"/>
            <a:ext cx="3902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How many clusters are suggested by Robust SSC? </a:t>
            </a:r>
            <a:r>
              <a:rPr lang="en-GB" sz="1100">
                <a:solidFill>
                  <a:schemeClr val="dk2"/>
                </a:solidFill>
              </a:rPr>
              <a:t>: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512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00" name="Google Shape;400;p58"/>
          <p:cNvSpPr txBox="1"/>
          <p:nvPr/>
        </p:nvSpPr>
        <p:spPr>
          <a:xfrm>
            <a:off x="257925" y="1315675"/>
            <a:ext cx="3902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Similarity matrix visualised. It is a symmetric matrix. Each row(column) is a solution to the optimization problem: trying to “match” each patch to all other patches. 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550" y="1998525"/>
            <a:ext cx="3026499" cy="301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150" y="1840474"/>
            <a:ext cx="3154273" cy="31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14501" y="121663"/>
            <a:ext cx="6268774" cy="62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950" y="121675"/>
            <a:ext cx="6206971" cy="61736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59"/>
          <p:cNvCxnSpPr/>
          <p:nvPr/>
        </p:nvCxnSpPr>
        <p:spPr>
          <a:xfrm rot="10800000">
            <a:off x="4372150" y="62300"/>
            <a:ext cx="31200" cy="619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5" y="972350"/>
            <a:ext cx="4169775" cy="3745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60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6" name="Google Shape;41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750" y="972340"/>
            <a:ext cx="4169775" cy="395961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0"/>
          <p:cNvSpPr txBox="1"/>
          <p:nvPr/>
        </p:nvSpPr>
        <p:spPr>
          <a:xfrm>
            <a:off x="255012" y="467325"/>
            <a:ext cx="3863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The first slice of 256 rows from the top left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18" name="Google Shape;418;p60"/>
          <p:cNvSpPr txBox="1"/>
          <p:nvPr/>
        </p:nvSpPr>
        <p:spPr>
          <a:xfrm>
            <a:off x="5164800" y="491750"/>
            <a:ext cx="39027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The first slice of 256 rows from the top left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419" name="Google Shape;41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8250" y="92350"/>
            <a:ext cx="4955050" cy="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147" y="93050"/>
            <a:ext cx="3926978" cy="3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/>
        </p:nvSpPr>
        <p:spPr>
          <a:xfrm>
            <a:off x="0" y="9600"/>
            <a:ext cx="3863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patches giving high similarity index to other patches: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426" name="Google Shape;426;p61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7" name="Google Shape;4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0" y="542775"/>
            <a:ext cx="4043875" cy="22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75" y="542775"/>
            <a:ext cx="3777050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450" y="2983227"/>
            <a:ext cx="4043876" cy="231078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93675" y="292800"/>
            <a:ext cx="1257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Patch 3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93675" y="2730850"/>
            <a:ext cx="1257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Patch 7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432" name="Google Shape;43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3775" y="2983225"/>
            <a:ext cx="3777051" cy="21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26850" y="6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2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25" y="553061"/>
            <a:ext cx="8778349" cy="468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62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8" name="Google Shape;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7600" y="1257675"/>
            <a:ext cx="5240426" cy="1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2"/>
          <p:cNvSpPr txBox="1"/>
          <p:nvPr/>
        </p:nvSpPr>
        <p:spPr>
          <a:xfrm>
            <a:off x="39050" y="392175"/>
            <a:ext cx="3863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The top 3 patches with highest similarity visualised: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440" name="Google Shape;4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250" y="1257675"/>
            <a:ext cx="5439549" cy="18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>
            <p:ph type="title"/>
          </p:nvPr>
        </p:nvSpPr>
        <p:spPr>
          <a:xfrm>
            <a:off x="272650" y="12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Compared “interesting” patches: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patch numbers [10,300, 330]</a:t>
            </a:r>
            <a:endParaRPr/>
          </a:p>
        </p:txBody>
      </p:sp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5" y="1474600"/>
            <a:ext cx="8839199" cy="303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Patch no.10:</a:t>
            </a:r>
            <a:endParaRPr/>
          </a:p>
        </p:txBody>
      </p:sp>
      <p:cxnSp>
        <p:nvCxnSpPr>
          <p:cNvPr id="452" name="Google Shape;452;p64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3" name="Google Shape;4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422" y="-15700"/>
            <a:ext cx="2813925" cy="29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625" y="2805000"/>
            <a:ext cx="3441603" cy="18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98700"/>
            <a:ext cx="3441603" cy="18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900" y="0"/>
            <a:ext cx="3126700" cy="31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53950"/>
            <a:ext cx="3190617" cy="173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1467" y="3253950"/>
            <a:ext cx="3190617" cy="173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65"/>
          <p:cNvCxnSpPr/>
          <p:nvPr/>
        </p:nvCxnSpPr>
        <p:spPr>
          <a:xfrm flipH="1">
            <a:off x="4312475" y="-15700"/>
            <a:ext cx="315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311700" y="1333650"/>
            <a:ext cx="8520600" cy="20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Experiments.. Focusing on how close we get to enforcing affine-ness, instead of focusing the comparison on the specific sparse approximation algorithm used. </a:t>
            </a:r>
            <a:endParaRPr/>
          </a:p>
        </p:txBody>
      </p:sp>
      <p:sp>
        <p:nvSpPr>
          <p:cNvPr id="469" name="Google Shape;469;p66"/>
          <p:cNvSpPr txBox="1"/>
          <p:nvPr/>
        </p:nvSpPr>
        <p:spPr>
          <a:xfrm>
            <a:off x="311700" y="384775"/>
            <a:ext cx="35415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Sep 1,2: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256725" y="16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1: Numerical results comparing 3 approaches</a:t>
            </a:r>
            <a:endParaRPr/>
          </a:p>
        </p:txBody>
      </p:sp>
      <p:sp>
        <p:nvSpPr>
          <p:cNvPr id="475" name="Google Shape;475;p67"/>
          <p:cNvSpPr/>
          <p:nvPr/>
        </p:nvSpPr>
        <p:spPr>
          <a:xfrm>
            <a:off x="5039925" y="800925"/>
            <a:ext cx="1656900" cy="96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Sparse approximation</a:t>
            </a:r>
            <a:endParaRPr/>
          </a:p>
        </p:txBody>
      </p:sp>
      <p:sp>
        <p:nvSpPr>
          <p:cNvPr id="476" name="Google Shape;476;p67"/>
          <p:cNvSpPr txBox="1"/>
          <p:nvPr/>
        </p:nvSpPr>
        <p:spPr>
          <a:xfrm>
            <a:off x="353375" y="742075"/>
            <a:ext cx="1602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Image </a:t>
            </a:r>
            <a:r>
              <a:rPr lang="en-GB" sz="1800">
                <a:solidFill>
                  <a:schemeClr val="dk2"/>
                </a:solidFill>
              </a:rPr>
              <a:t>𝔁</a:t>
            </a:r>
            <a:r>
              <a:rPr lang="en-GB" sz="1800">
                <a:solidFill>
                  <a:schemeClr val="dk2"/>
                </a:solidFill>
              </a:rPr>
              <a:t> + Gaussian Noise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7" name="Google Shape;477;p67"/>
          <p:cNvSpPr/>
          <p:nvPr/>
        </p:nvSpPr>
        <p:spPr>
          <a:xfrm>
            <a:off x="1649050" y="1217175"/>
            <a:ext cx="9738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7"/>
          <p:cNvSpPr txBox="1"/>
          <p:nvPr/>
        </p:nvSpPr>
        <p:spPr>
          <a:xfrm>
            <a:off x="2696650" y="800925"/>
            <a:ext cx="1602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Non Overlapping tiles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9" name="Google Shape;479;p67"/>
          <p:cNvSpPr/>
          <p:nvPr/>
        </p:nvSpPr>
        <p:spPr>
          <a:xfrm>
            <a:off x="4030125" y="1225075"/>
            <a:ext cx="9738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7"/>
          <p:cNvSpPr/>
          <p:nvPr/>
        </p:nvSpPr>
        <p:spPr>
          <a:xfrm>
            <a:off x="6175275" y="1217175"/>
            <a:ext cx="9738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7"/>
          <p:cNvSpPr txBox="1"/>
          <p:nvPr/>
        </p:nvSpPr>
        <p:spPr>
          <a:xfrm>
            <a:off x="8020700" y="759025"/>
            <a:ext cx="16020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PCA based reduction of each cluster to top 50% of PCA vectors,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Approximate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\hat{𝔁}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82" name="Google Shape;482;p67"/>
          <p:cNvSpPr/>
          <p:nvPr/>
        </p:nvSpPr>
        <p:spPr>
          <a:xfrm rot="9230102">
            <a:off x="4015403" y="1927582"/>
            <a:ext cx="1114394" cy="133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7"/>
          <p:cNvSpPr/>
          <p:nvPr/>
        </p:nvSpPr>
        <p:spPr>
          <a:xfrm rot="5400000">
            <a:off x="5266900" y="1908200"/>
            <a:ext cx="6045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7"/>
          <p:cNvSpPr/>
          <p:nvPr/>
        </p:nvSpPr>
        <p:spPr>
          <a:xfrm rot="2861919">
            <a:off x="6041240" y="1864604"/>
            <a:ext cx="752418" cy="133593"/>
          </a:xfrm>
          <a:prstGeom prst="rightArrow">
            <a:avLst>
              <a:gd fmla="val 50000" name="adj1"/>
              <a:gd fmla="val 10104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5" name="Google Shape;485;p67"/>
          <p:cNvGraphicFramePr/>
          <p:nvPr/>
        </p:nvGraphicFramePr>
        <p:xfrm>
          <a:off x="214350" y="225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{75938C19-85B1-4F6C-865D-31450887F03E}</a:tableStyleId>
              </a:tblPr>
              <a:tblGrid>
                <a:gridCol w="1975350"/>
                <a:gridCol w="2272075"/>
                <a:gridCol w="2815025"/>
                <a:gridCol w="3458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ELASTICNet_CV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Objective: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How is Affineness enforced?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enforced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Indirectly 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Can achieve 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Σ|𝛃i| = 1 at converging solution by setting 𝛕=1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Indirectly, try to tune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𝞪 s.t.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Σ|𝛃i| = 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But we enforce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𝛃i &gt;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/>
                        <a:t>Achieving Σ</a:t>
                      </a:r>
                      <a:r>
                        <a:rPr lang="en-GB" sz="1300"/>
                        <a:t>𝛃i = 1? Need to tune parameters for it?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Not achieving 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Σ𝛃i = 1.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Will five x such that ||Ax-b|| ~ sigma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Σ𝛃i = 1 </a:t>
                      </a:r>
                      <a:r>
                        <a:rPr lang="en-GB"/>
                        <a:t>in </a:t>
                      </a:r>
                      <a:r>
                        <a:rPr b="1" lang="en-GB"/>
                        <a:t>most</a:t>
                      </a:r>
                      <a:r>
                        <a:rPr lang="en-GB"/>
                        <a:t> patches.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Σ|𝛃i| = 1 in 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all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patches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Very hard to tune </a:t>
                      </a:r>
                      <a:r>
                        <a:rPr lang="en-GB" sz="1200"/>
                        <a:t>𝞪</a:t>
                      </a:r>
                      <a:r>
                        <a:rPr lang="en-GB" sz="1200"/>
                        <a:t> with noisy images. (Need to Change parameters with image, and noise level)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achieving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Not achieving Σ𝛃i = 1 for most patches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Number of predicted Clusters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849 </a:t>
                      </a:r>
                      <a:r>
                        <a:rPr lang="en-GB" sz="1100"/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247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448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(unstable with 𝞪)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PSNR </a:t>
                      </a:r>
                      <a:r>
                        <a:rPr lang="en-GB" sz="1300"/>
                        <a:t>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\hat{𝔁}, 𝔁</a:t>
                      </a:r>
                      <a:r>
                        <a:rPr lang="en-GB" sz="1300"/>
                        <a:t>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22.77 (unstable with 𝞪)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SSIM 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hat{𝔁}, 𝔁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0.348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(unstable with 𝞪)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86" name="Google Shape;4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300" y="2678938"/>
            <a:ext cx="3458649" cy="3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7"/>
          <p:cNvPicPr preferRelativeResize="0"/>
          <p:nvPr/>
        </p:nvPicPr>
        <p:blipFill rotWithShape="1">
          <a:blip r:embed="rId4">
            <a:alphaModFix/>
          </a:blip>
          <a:srcRect b="0" l="34387" r="1575" t="0"/>
          <a:stretch/>
        </p:blipFill>
        <p:spPr>
          <a:xfrm>
            <a:off x="893175" y="2775263"/>
            <a:ext cx="3458651" cy="2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7"/>
          <p:cNvSpPr txBox="1"/>
          <p:nvPr/>
        </p:nvSpPr>
        <p:spPr>
          <a:xfrm>
            <a:off x="7078675" y="871650"/>
            <a:ext cx="832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Candes, algorithm for no. of  clusters, and spectral clustering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489" name="Google Shape;489;p67"/>
          <p:cNvSpPr/>
          <p:nvPr/>
        </p:nvSpPr>
        <p:spPr>
          <a:xfrm>
            <a:off x="7686200" y="1252500"/>
            <a:ext cx="3345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7"/>
          <p:cNvPicPr preferRelativeResize="0"/>
          <p:nvPr/>
        </p:nvPicPr>
        <p:blipFill rotWithShape="1">
          <a:blip r:embed="rId5">
            <a:alphaModFix/>
          </a:blip>
          <a:srcRect b="7720" l="32880" r="2457" t="-7720"/>
          <a:stretch/>
        </p:blipFill>
        <p:spPr>
          <a:xfrm>
            <a:off x="4571997" y="2720300"/>
            <a:ext cx="2947400" cy="2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>
            <p:ph type="title"/>
          </p:nvPr>
        </p:nvSpPr>
        <p:spPr>
          <a:xfrm>
            <a:off x="146775" y="56450"/>
            <a:ext cx="65556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-GB" sz="1720"/>
              <a:t>The Numerical values of the above table was obtained using the cameraman image.</a:t>
            </a:r>
            <a:endParaRPr sz="1720"/>
          </a:p>
        </p:txBody>
      </p:sp>
      <p:cxnSp>
        <p:nvCxnSpPr>
          <p:cNvPr id="496" name="Google Shape;496;p68"/>
          <p:cNvCxnSpPr/>
          <p:nvPr/>
        </p:nvCxnSpPr>
        <p:spPr>
          <a:xfrm flipH="1">
            <a:off x="2936650" y="612500"/>
            <a:ext cx="8100" cy="45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8"/>
          <p:cNvCxnSpPr/>
          <p:nvPr/>
        </p:nvCxnSpPr>
        <p:spPr>
          <a:xfrm>
            <a:off x="6242875" y="643925"/>
            <a:ext cx="11100" cy="44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8" name="Google Shape;498;p68"/>
          <p:cNvPicPr preferRelativeResize="0"/>
          <p:nvPr/>
        </p:nvPicPr>
        <p:blipFill rotWithShape="1">
          <a:blip r:embed="rId3">
            <a:alphaModFix/>
          </a:blip>
          <a:srcRect b="0" l="34387" r="1575" t="0"/>
          <a:stretch/>
        </p:blipFill>
        <p:spPr>
          <a:xfrm>
            <a:off x="-800050" y="2340188"/>
            <a:ext cx="3458651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8"/>
          <p:cNvPicPr preferRelativeResize="0"/>
          <p:nvPr/>
        </p:nvPicPr>
        <p:blipFill rotWithShape="1">
          <a:blip r:embed="rId4">
            <a:alphaModFix/>
          </a:blip>
          <a:srcRect b="7720" l="32880" r="2457" t="-7720"/>
          <a:stretch/>
        </p:blipFill>
        <p:spPr>
          <a:xfrm>
            <a:off x="3120110" y="2308600"/>
            <a:ext cx="294740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7225" y="2225888"/>
            <a:ext cx="3458649" cy="3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000" y="2799200"/>
            <a:ext cx="2993325" cy="190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2800" y="2897100"/>
            <a:ext cx="2993325" cy="1810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18775" y="2920504"/>
            <a:ext cx="2977369" cy="1764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1469" y="-191237"/>
            <a:ext cx="2401268" cy="19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8"/>
          <p:cNvSpPr txBox="1"/>
          <p:nvPr/>
        </p:nvSpPr>
        <p:spPr>
          <a:xfrm>
            <a:off x="2104125" y="387900"/>
            <a:ext cx="50016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X + Gaussian Noise with std = 20 Pixel data range is (0,255)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-66674" y="4838700"/>
            <a:ext cx="8786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All methods have some trade-off which restricts us from directly enforcing all </a:t>
            </a:r>
            <a:r>
              <a:rPr lang="en-GB" sz="1800">
                <a:solidFill>
                  <a:schemeClr val="dk2"/>
                </a:solidFill>
              </a:rPr>
              <a:t>affine-</a:t>
            </a:r>
            <a:r>
              <a:rPr lang="en-GB" sz="1800">
                <a:solidFill>
                  <a:schemeClr val="dk2"/>
                </a:solidFill>
              </a:rPr>
              <a:t> constraints. </a:t>
            </a:r>
            <a:r>
              <a:rPr b="1" i="1" lang="en-GB" sz="1800">
                <a:solidFill>
                  <a:schemeClr val="dk2"/>
                </a:solidFill>
              </a:rPr>
              <a:t>SPGL_LASSO </a:t>
            </a:r>
            <a:r>
              <a:rPr b="1" i="1" lang="en-GB" sz="1800">
                <a:solidFill>
                  <a:srgbClr val="FF0000"/>
                </a:solidFill>
              </a:rPr>
              <a:t>came the closest to satisfying the affinities</a:t>
            </a:r>
            <a:r>
              <a:rPr b="1" i="1" lang="en-GB" sz="1800">
                <a:solidFill>
                  <a:schemeClr val="dk2"/>
                </a:solidFill>
              </a:rPr>
              <a:t> </a:t>
            </a:r>
            <a:r>
              <a:rPr b="1" i="1" lang="en-GB" sz="1800">
                <a:solidFill>
                  <a:srgbClr val="FF0000"/>
                </a:solidFill>
              </a:rPr>
              <a:t>constraint.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7" name="Google Shape;507;p68"/>
          <p:cNvSpPr txBox="1"/>
          <p:nvPr/>
        </p:nvSpPr>
        <p:spPr>
          <a:xfrm>
            <a:off x="3072000" y="180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SPGL_LASSO</a:t>
            </a:r>
            <a:endParaRPr/>
          </a:p>
        </p:txBody>
      </p:sp>
      <p:sp>
        <p:nvSpPr>
          <p:cNvPr id="508" name="Google Shape;508;p68"/>
          <p:cNvSpPr txBox="1"/>
          <p:nvPr/>
        </p:nvSpPr>
        <p:spPr>
          <a:xfrm>
            <a:off x="-66675" y="1774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SPGL_BPDN</a:t>
            </a:r>
            <a:endParaRPr/>
          </a:p>
        </p:txBody>
      </p:sp>
      <p:sp>
        <p:nvSpPr>
          <p:cNvPr id="509" name="Google Shape;509;p68"/>
          <p:cNvSpPr txBox="1"/>
          <p:nvPr/>
        </p:nvSpPr>
        <p:spPr>
          <a:xfrm>
            <a:off x="6424850" y="1802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ELASTICNet_CV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/>
          <p:nvPr>
            <p:ph type="title"/>
          </p:nvPr>
        </p:nvSpPr>
        <p:spPr>
          <a:xfrm>
            <a:off x="264575" y="217300"/>
            <a:ext cx="85206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720"/>
              <a:t>The Numerical values of the above table was obtained using the cameraman image.</a:t>
            </a:r>
            <a:endParaRPr sz="1720"/>
          </a:p>
        </p:txBody>
      </p:sp>
      <p:cxnSp>
        <p:nvCxnSpPr>
          <p:cNvPr id="515" name="Google Shape;515;p69"/>
          <p:cNvCxnSpPr/>
          <p:nvPr/>
        </p:nvCxnSpPr>
        <p:spPr>
          <a:xfrm flipH="1">
            <a:off x="2936650" y="612500"/>
            <a:ext cx="8100" cy="45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69"/>
          <p:cNvCxnSpPr/>
          <p:nvPr/>
        </p:nvCxnSpPr>
        <p:spPr>
          <a:xfrm>
            <a:off x="6242875" y="643925"/>
            <a:ext cx="11100" cy="44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7" name="Google Shape;517;p69"/>
          <p:cNvPicPr preferRelativeResize="0"/>
          <p:nvPr/>
        </p:nvPicPr>
        <p:blipFill rotWithShape="1">
          <a:blip r:embed="rId3">
            <a:alphaModFix/>
          </a:blip>
          <a:srcRect b="0" l="34387" r="1575" t="0"/>
          <a:stretch/>
        </p:blipFill>
        <p:spPr>
          <a:xfrm>
            <a:off x="-513900" y="714688"/>
            <a:ext cx="3458651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9"/>
          <p:cNvPicPr preferRelativeResize="0"/>
          <p:nvPr/>
        </p:nvPicPr>
        <p:blipFill rotWithShape="1">
          <a:blip r:embed="rId4">
            <a:alphaModFix/>
          </a:blip>
          <a:srcRect b="7720" l="32880" r="2457" t="-7720"/>
          <a:stretch/>
        </p:blipFill>
        <p:spPr>
          <a:xfrm>
            <a:off x="3182097" y="714700"/>
            <a:ext cx="2947400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350" y="673338"/>
            <a:ext cx="3458649" cy="3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5739" y="2496100"/>
            <a:ext cx="3045963" cy="22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9"/>
          <p:cNvSpPr txBox="1"/>
          <p:nvPr/>
        </p:nvSpPr>
        <p:spPr>
          <a:xfrm>
            <a:off x="0" y="1354650"/>
            <a:ext cx="27798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SSIM Map of reconstructed image: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Using 849 clusters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2" name="Google Shape;522;p69"/>
          <p:cNvSpPr txBox="1"/>
          <p:nvPr/>
        </p:nvSpPr>
        <p:spPr>
          <a:xfrm>
            <a:off x="3305175" y="1354650"/>
            <a:ext cx="27798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SSIM Map of reconstructed image: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Using 247 clusters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6706775" y="1354650"/>
            <a:ext cx="27798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SSIM Map of reconstructed image: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Using 448 clusters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24" name="Google Shape;524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1575" y="2570000"/>
            <a:ext cx="2947400" cy="22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1875" y="2569994"/>
            <a:ext cx="2947400" cy="221055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9"/>
          <p:cNvSpPr txBox="1"/>
          <p:nvPr/>
        </p:nvSpPr>
        <p:spPr>
          <a:xfrm>
            <a:off x="471150" y="4727300"/>
            <a:ext cx="8433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All methods are really good at identifying the “outline” of the image. (SSIM =1 blocks) </a:t>
            </a:r>
            <a:r>
              <a:rPr b="1" i="1" lang="en-GB" sz="1800">
                <a:solidFill>
                  <a:schemeClr val="dk2"/>
                </a:solidFill>
              </a:rPr>
              <a:t>SPGL_LASSO (</a:t>
            </a:r>
            <a:r>
              <a:rPr b="1" i="1" lang="en-GB" sz="1800">
                <a:solidFill>
                  <a:srgbClr val="FF0000"/>
                </a:solidFill>
              </a:rPr>
              <a:t>which came the closest to </a:t>
            </a:r>
            <a:r>
              <a:rPr b="1" i="1" lang="en-GB" sz="1800">
                <a:solidFill>
                  <a:srgbClr val="FF0000"/>
                </a:solidFill>
              </a:rPr>
              <a:t>affinities</a:t>
            </a:r>
            <a:r>
              <a:rPr b="1" i="1" lang="en-GB" sz="1800">
                <a:solidFill>
                  <a:schemeClr val="dk2"/>
                </a:solidFill>
              </a:rPr>
              <a:t>)</a:t>
            </a:r>
            <a:r>
              <a:rPr b="1" i="1" lang="en-GB" sz="1800">
                <a:solidFill>
                  <a:schemeClr val="dk2"/>
                </a:solidFill>
              </a:rPr>
              <a:t>..did this </a:t>
            </a:r>
            <a:r>
              <a:rPr b="1" i="1" lang="en-GB" sz="1800">
                <a:solidFill>
                  <a:srgbClr val="FF0000"/>
                </a:solidFill>
              </a:rPr>
              <a:t>more efficiently</a:t>
            </a:r>
            <a:endParaRPr b="1" i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/>
          <p:nvPr/>
        </p:nvSpPr>
        <p:spPr>
          <a:xfrm>
            <a:off x="361200" y="840300"/>
            <a:ext cx="75465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Brain storming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Should I make the </a:t>
            </a:r>
            <a:r>
              <a:rPr b="1" lang="en-GB" sz="1800">
                <a:solidFill>
                  <a:schemeClr val="dk2"/>
                </a:solidFill>
              </a:rPr>
              <a:t>patch size bigger</a:t>
            </a:r>
            <a:r>
              <a:rPr lang="en-GB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Currently I have 8,8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Try 16,16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Change the </a:t>
            </a:r>
            <a:r>
              <a:rPr b="1" lang="en-GB" sz="1800">
                <a:solidFill>
                  <a:schemeClr val="dk2"/>
                </a:solidFill>
              </a:rPr>
              <a:t>L_hat</a:t>
            </a:r>
            <a:r>
              <a:rPr lang="en-GB" sz="1800">
                <a:solidFill>
                  <a:schemeClr val="dk2"/>
                </a:solidFill>
              </a:rPr>
              <a:t> parameter and see if the clustering gives better performance in clustering..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Then denoising.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⇒ As long as we can show Affine-ness works better.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2" name="Google Shape;532;p70"/>
          <p:cNvSpPr txBox="1"/>
          <p:nvPr/>
        </p:nvSpPr>
        <p:spPr>
          <a:xfrm>
            <a:off x="398075" y="157125"/>
            <a:ext cx="35415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Sep 5,6: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 txBox="1"/>
          <p:nvPr>
            <p:ph type="title"/>
          </p:nvPr>
        </p:nvSpPr>
        <p:spPr>
          <a:xfrm>
            <a:off x="117325" y="13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2: Overlapping patches for more data</a:t>
            </a:r>
            <a:endParaRPr/>
          </a:p>
        </p:txBody>
      </p:sp>
      <p:sp>
        <p:nvSpPr>
          <p:cNvPr id="538" name="Google Shape;538;p71"/>
          <p:cNvSpPr txBox="1"/>
          <p:nvPr/>
        </p:nvSpPr>
        <p:spPr>
          <a:xfrm>
            <a:off x="180600" y="824525"/>
            <a:ext cx="8630100" cy="4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Subexperiment: stride 4 px, patch size (8px ,8px)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This had ~9000 patches of data created.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Time taken for 9000 patches: 6 hrs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Looks like overlapping patches does not help.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Maybe our overlapping is not enough?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But we need more space.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I’m running other versions with smaller strides on Unity to check if this is still the case.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39" name="Google Shape;539;p71"/>
          <p:cNvPicPr preferRelativeResize="0"/>
          <p:nvPr/>
        </p:nvPicPr>
        <p:blipFill rotWithShape="1">
          <a:blip r:embed="rId3">
            <a:alphaModFix/>
          </a:blip>
          <a:srcRect b="0" l="0" r="46879" t="0"/>
          <a:stretch/>
        </p:blipFill>
        <p:spPr>
          <a:xfrm>
            <a:off x="256725" y="1864725"/>
            <a:ext cx="4007274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1"/>
          <p:cNvSpPr txBox="1"/>
          <p:nvPr/>
        </p:nvSpPr>
        <p:spPr>
          <a:xfrm>
            <a:off x="4695925" y="2006625"/>
            <a:ext cx="3942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L_hat = # of predicted clusters ~ ⅓ of total # of data patches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126850" y="6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2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63" y="517650"/>
            <a:ext cx="7488375" cy="44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2"/>
          <p:cNvSpPr txBox="1"/>
          <p:nvPr>
            <p:ph type="title"/>
          </p:nvPr>
        </p:nvSpPr>
        <p:spPr>
          <a:xfrm>
            <a:off x="263925" y="121325"/>
            <a:ext cx="85206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of overlapped clustering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77"/>
              <a:t>with SPGL_Lasso + Sankoltanobi method for predicting number of clusters</a:t>
            </a:r>
            <a:endParaRPr sz="2177"/>
          </a:p>
        </p:txBody>
      </p:sp>
      <p:graphicFrame>
        <p:nvGraphicFramePr>
          <p:cNvPr id="546" name="Google Shape;546;p72"/>
          <p:cNvGraphicFramePr/>
          <p:nvPr/>
        </p:nvGraphicFramePr>
        <p:xfrm>
          <a:off x="347375" y="201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{75938C19-85B1-4F6C-865D-31450887F03E}</a:tableStyleId>
              </a:tblPr>
              <a:tblGrid>
                <a:gridCol w="2106350"/>
                <a:gridCol w="2018750"/>
                <a:gridCol w="2018750"/>
                <a:gridCol w="2018750"/>
              </a:tblGrid>
              <a:tr h="69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Overlapping version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Total no. of patches from the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Predicted no. of clusters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PSNR of denoised image with σ=20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Tilew8, stride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3969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23.36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Tilew16, stride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3721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23.37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Tilew16, stride 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22.58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7" name="Google Shape;547;p72"/>
          <p:cNvSpPr txBox="1"/>
          <p:nvPr/>
        </p:nvSpPr>
        <p:spPr>
          <a:xfrm>
            <a:off x="295775" y="1162625"/>
            <a:ext cx="3248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 u="sng">
                <a:solidFill>
                  <a:schemeClr val="dk2"/>
                </a:solidFill>
              </a:rPr>
              <a:t>Overlapped SPGL Lasso, Image 3: Cameraman</a:t>
            </a:r>
            <a:endParaRPr i="1" sz="18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Overlapping also didn’t work</a:t>
            </a:r>
            <a:endParaRPr/>
          </a:p>
        </p:txBody>
      </p:sp>
      <p:sp>
        <p:nvSpPr>
          <p:cNvPr id="553" name="Google Shape;553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the number of patches were increased by allowing overlappings to happen, we saw that the </a:t>
            </a:r>
            <a:r>
              <a:rPr lang="en-GB"/>
              <a:t>estimated</a:t>
            </a:r>
            <a:r>
              <a:rPr lang="en-GB"/>
              <a:t> number of clusters (L_hat) were on the scale of ~(⅓- ¼ ) of the total number of clusters.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meant that the “Robust Subspace Clustering” algorithm given by Sankoltanobi et al (2014) is not “working” with the images we have. We suspect that their approach of “ordering the </a:t>
            </a:r>
            <a:r>
              <a:rPr lang="en-GB"/>
              <a:t>eigenvalues</a:t>
            </a:r>
            <a:r>
              <a:rPr lang="en-GB"/>
              <a:t> of the similarity matrix” is unreliable. (No clear drop off, as we saw in the J-curve method).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 can we still use a </a:t>
            </a:r>
            <a:r>
              <a:rPr lang="en-GB"/>
              <a:t>similarity matrix based on our different versions of sparse coefficient approximation, but yet try to fix the #of clusters L_hat = 20?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(because having 20 clusters worked well for kmeans)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type="title"/>
          </p:nvPr>
        </p:nvSpPr>
        <p:spPr>
          <a:xfrm>
            <a:off x="-956825" y="-39300"/>
            <a:ext cx="92115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Experiment 2: Enforce Number of clusters= 20. comparing 3 approaches of </a:t>
            </a:r>
            <a:r>
              <a:rPr b="1" lang="en-GB" sz="1920"/>
              <a:t>Generating the Similarity matrix of the spectral clustering</a:t>
            </a:r>
            <a:r>
              <a:rPr lang="en-GB" sz="1920"/>
              <a:t>.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graphicFrame>
        <p:nvGraphicFramePr>
          <p:cNvPr id="559" name="Google Shape;559;p74"/>
          <p:cNvGraphicFramePr/>
          <p:nvPr/>
        </p:nvGraphicFramePr>
        <p:xfrm>
          <a:off x="-439300" y="76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{75938C19-85B1-4F6C-865D-31450887F03E}</a:tableStyleId>
              </a:tblPr>
              <a:tblGrid>
                <a:gridCol w="1975350"/>
                <a:gridCol w="2272075"/>
                <a:gridCol w="2815025"/>
                <a:gridCol w="3458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ELASTICNet_CV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Objective: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How is Affineness enforced?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enforced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Indirectly 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Can achieve 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Σ|𝛃i| = 1 at converging solution by setting 𝛕=1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Indirectly, try to tune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𝞪 s.t.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Σ|𝛃i| = 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But we enforce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𝛃i &gt;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/>
                        <a:t>Achieving Σ𝛃i = 1? Need to tune parameters for it?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Not achieving 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Σ𝛃i = 1.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Will five x such that ||Ax-b|| ~ sigma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Σ𝛃i = 1 </a:t>
                      </a:r>
                      <a:r>
                        <a:rPr lang="en-GB"/>
                        <a:t>in </a:t>
                      </a:r>
                      <a:r>
                        <a:rPr b="1" lang="en-GB"/>
                        <a:t>most</a:t>
                      </a:r>
                      <a:r>
                        <a:rPr lang="en-GB"/>
                        <a:t> patches.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Σ|𝛃i| = 1 in 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all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patches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Very hard to tune 𝞪 with noisy images. (Need to Change parameters with image, and noise level)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achieving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Not achieving Σ𝛃i = 1 for most patches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Enforce #Clusters (L_hat)</a:t>
                      </a: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= 20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r>
                        <a:rPr lang="en-GB"/>
                        <a:t> </a:t>
                      </a:r>
                      <a:r>
                        <a:rPr lang="en-GB" sz="1100"/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r>
                        <a:rPr lang="en-GB"/>
                        <a:t>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PSNR </a:t>
                      </a:r>
                      <a:r>
                        <a:rPr lang="en-GB" sz="1300"/>
                        <a:t>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\hat{𝔁}, 𝔁</a:t>
                      </a:r>
                      <a:r>
                        <a:rPr lang="en-GB" sz="1300"/>
                        <a:t>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22.942</a:t>
                      </a:r>
                      <a:r>
                        <a:rPr lang="en-GB" sz="1200"/>
                        <a:t> </a:t>
                      </a:r>
                      <a:r>
                        <a:rPr lang="en-GB" sz="1000"/>
                        <a:t>(</a:t>
                      </a:r>
                      <a:r>
                        <a:rPr lang="en-GB" sz="1000"/>
                        <a:t>22.59 when 849 clusters)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rgbClr val="38761D"/>
                          </a:solidFill>
                        </a:rPr>
                        <a:t>23.58</a:t>
                      </a:r>
                      <a:r>
                        <a:rPr b="1" lang="en-GB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100"/>
                        <a:t>22.66 when 247 clusters)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23.05</a:t>
                      </a:r>
                      <a:r>
                        <a:rPr lang="en-GB" sz="1200"/>
                        <a:t>(</a:t>
                      </a:r>
                      <a:r>
                        <a:rPr lang="en-GB" sz="1200"/>
                        <a:t>22.77 when 448 clusters)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SSIM 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hat{𝔁}, 𝔁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0.347</a:t>
                      </a:r>
                      <a:r>
                        <a:rPr lang="en-GB" sz="1100"/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100"/>
                        <a:t>0.344 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when 849 clusters)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rgbClr val="38761D"/>
                          </a:solidFill>
                        </a:rPr>
                        <a:t>0.352</a:t>
                      </a:r>
                      <a:r>
                        <a:rPr b="1" lang="en-GB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100"/>
                        <a:t>0.346 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when 247 clusters)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0.347</a:t>
                      </a:r>
                      <a:r>
                        <a:rPr lang="en-GB" sz="1100"/>
                        <a:t>(</a:t>
                      </a:r>
                      <a:r>
                        <a:rPr lang="en-GB" sz="1100"/>
                        <a:t>0.348 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when 247 clusters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0" name="Google Shape;560;p74"/>
          <p:cNvSpPr txBox="1"/>
          <p:nvPr/>
        </p:nvSpPr>
        <p:spPr>
          <a:xfrm>
            <a:off x="5876000" y="293100"/>
            <a:ext cx="5183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Image no 3: Cameraman, Noise </a:t>
            </a:r>
            <a:r>
              <a:rPr lang="en-GB" sz="1600">
                <a:solidFill>
                  <a:schemeClr val="dk1"/>
                </a:solidFill>
              </a:rPr>
              <a:t>σ= 20, No overlapps</a:t>
            </a:r>
            <a:endParaRPr sz="400">
              <a:solidFill>
                <a:schemeClr val="dk2"/>
              </a:solidFill>
            </a:endParaRPr>
          </a:p>
        </p:txBody>
      </p:sp>
      <p:pic>
        <p:nvPicPr>
          <p:cNvPr id="561" name="Google Shape;5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150" y="1133713"/>
            <a:ext cx="3458649" cy="3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4"/>
          <p:cNvPicPr preferRelativeResize="0"/>
          <p:nvPr/>
        </p:nvPicPr>
        <p:blipFill rotWithShape="1">
          <a:blip r:embed="rId4">
            <a:alphaModFix/>
          </a:blip>
          <a:srcRect b="0" l="34387" r="1575" t="0"/>
          <a:stretch/>
        </p:blipFill>
        <p:spPr>
          <a:xfrm>
            <a:off x="1045575" y="1175063"/>
            <a:ext cx="3458651" cy="2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 rotWithShape="1">
          <a:blip r:embed="rId5">
            <a:alphaModFix/>
          </a:blip>
          <a:srcRect b="7720" l="32880" r="2457" t="-7720"/>
          <a:stretch/>
        </p:blipFill>
        <p:spPr>
          <a:xfrm>
            <a:off x="4504222" y="1175075"/>
            <a:ext cx="2947400" cy="2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4"/>
          <p:cNvSpPr txBox="1"/>
          <p:nvPr/>
        </p:nvSpPr>
        <p:spPr>
          <a:xfrm>
            <a:off x="-494725" y="4691850"/>
            <a:ext cx="1057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All methods have some trade-off which restricts us from directly/</a:t>
            </a:r>
            <a:r>
              <a:rPr lang="en-GB" sz="1800">
                <a:solidFill>
                  <a:schemeClr val="dk2"/>
                </a:solidFill>
              </a:rPr>
              <a:t>exactly</a:t>
            </a:r>
            <a:r>
              <a:rPr lang="en-GB" sz="1800">
                <a:solidFill>
                  <a:schemeClr val="dk2"/>
                </a:solidFill>
              </a:rPr>
              <a:t> enforcing all affine- constraints. </a:t>
            </a:r>
            <a:r>
              <a:rPr b="1" i="1" lang="en-GB" sz="1800">
                <a:solidFill>
                  <a:schemeClr val="dk2"/>
                </a:solidFill>
              </a:rPr>
              <a:t>SPGL_LASSO </a:t>
            </a:r>
            <a:r>
              <a:rPr b="1" lang="en-GB" sz="1800">
                <a:solidFill>
                  <a:schemeClr val="dk1"/>
                </a:solidFill>
              </a:rPr>
              <a:t>came the closest to satisfying the affinities constraint,</a:t>
            </a:r>
            <a:r>
              <a:rPr b="1" i="1" lang="en-GB" sz="1800">
                <a:solidFill>
                  <a:srgbClr val="FF0000"/>
                </a:solidFill>
              </a:rPr>
              <a:t> and does better than the other methods when denoising. The </a:t>
            </a:r>
            <a:r>
              <a:rPr b="1" i="1" lang="en-GB" sz="1800">
                <a:solidFill>
                  <a:srgbClr val="FF0000"/>
                </a:solidFill>
              </a:rPr>
              <a:t>improvement</a:t>
            </a:r>
            <a:r>
              <a:rPr b="1" i="1" lang="en-GB" sz="1800">
                <a:solidFill>
                  <a:srgbClr val="FF0000"/>
                </a:solidFill>
              </a:rPr>
              <a:t> is markedly better when a low no. of clusters are enforced.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type="title"/>
          </p:nvPr>
        </p:nvSpPr>
        <p:spPr>
          <a:xfrm>
            <a:off x="-406050" y="79600"/>
            <a:ext cx="963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Experiment 3: Trying to see if more noise levels give us a clearer picture: σ= 50</a:t>
            </a:r>
            <a:endParaRPr sz="2120"/>
          </a:p>
        </p:txBody>
      </p:sp>
      <p:graphicFrame>
        <p:nvGraphicFramePr>
          <p:cNvPr id="570" name="Google Shape;570;p75"/>
          <p:cNvGraphicFramePr/>
          <p:nvPr/>
        </p:nvGraphicFramePr>
        <p:xfrm>
          <a:off x="-439300" y="121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{75938C19-85B1-4F6C-865D-31450887F03E}</a:tableStyleId>
              </a:tblPr>
              <a:tblGrid>
                <a:gridCol w="1975350"/>
                <a:gridCol w="2272075"/>
                <a:gridCol w="2815025"/>
                <a:gridCol w="3458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ELASTICNet_CV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</a:rPr>
                        <a:t>Enforce #Clusters (L_hat)</a:t>
                      </a: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= 20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 </a:t>
                      </a:r>
                      <a:r>
                        <a:rPr lang="en-GB" sz="1100"/>
                        <a:t>(image has 1024 patches)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 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(image has 1024 patches)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PSNR </a:t>
                      </a:r>
                      <a:r>
                        <a:rPr lang="en-GB" sz="1300"/>
                        <a:t>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\hat{𝔁}, 𝔁</a:t>
                      </a:r>
                      <a:r>
                        <a:rPr lang="en-GB" sz="1300"/>
                        <a:t>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  </a:t>
                      </a:r>
                      <a:r>
                        <a:rPr lang="en-GB" sz="1200"/>
                        <a:t>15.27</a:t>
                      </a:r>
                      <a:r>
                        <a:rPr lang="en-GB" sz="1000"/>
                        <a:t> </a:t>
                      </a:r>
                      <a:r>
                        <a:rPr lang="en-GB" sz="1000"/>
                        <a:t>(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22.942 when σ=20</a:t>
                      </a:r>
                      <a:r>
                        <a:rPr lang="en-GB" sz="1000"/>
                        <a:t>)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 </a:t>
                      </a:r>
                      <a:r>
                        <a:rPr b="1" lang="en-GB" sz="1300">
                          <a:solidFill>
                            <a:srgbClr val="274E13"/>
                          </a:solidFill>
                        </a:rPr>
                        <a:t>15.73</a:t>
                      </a:r>
                      <a:r>
                        <a:rPr lang="en-GB" sz="1100"/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23.58</a:t>
                      </a:r>
                      <a:r>
                        <a:rPr b="1" lang="en-GB" sz="1300">
                          <a:solidFill>
                            <a:srgbClr val="38761D"/>
                          </a:solidFill>
                        </a:rPr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1100"/>
                        <a:t>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</a:t>
                      </a:r>
                      <a:r>
                        <a:rPr lang="en-GB"/>
                        <a:t>15.19 </a:t>
                      </a:r>
                      <a:r>
                        <a:rPr lang="en-GB" sz="1200"/>
                        <a:t>(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23.05</a:t>
                      </a:r>
                      <a:r>
                        <a:rPr b="1" lang="en-GB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1200"/>
                        <a:t>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SSIM ( </a:t>
                      </a:r>
                      <a:r>
                        <a:rPr lang="en-GB" sz="1700">
                          <a:solidFill>
                            <a:schemeClr val="dk2"/>
                          </a:solidFill>
                        </a:rPr>
                        <a:t>hat{𝔁}, 𝔁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 </a:t>
                      </a:r>
                      <a:r>
                        <a:rPr lang="en-GB" sz="1300"/>
                        <a:t> 0.191 </a:t>
                      </a:r>
                      <a:r>
                        <a:rPr lang="en-GB" sz="1100"/>
                        <a:t>(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0.347</a:t>
                      </a:r>
                      <a:r>
                        <a:rPr lang="en-GB" sz="1100"/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  </a:t>
                      </a:r>
                      <a:r>
                        <a:rPr lang="en-GB" sz="1300"/>
                        <a:t>0.195</a:t>
                      </a:r>
                      <a:r>
                        <a:rPr lang="en-GB" sz="1100"/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0.352</a:t>
                      </a:r>
                      <a:r>
                        <a:rPr lang="en-GB" sz="1100"/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)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  </a:t>
                      </a:r>
                      <a:r>
                        <a:rPr lang="en-GB" sz="1300"/>
                        <a:t>0.191</a:t>
                      </a:r>
                      <a:r>
                        <a:rPr lang="en-GB" sz="1100"/>
                        <a:t> </a:t>
                      </a:r>
                      <a:r>
                        <a:rPr lang="en-GB" sz="1100"/>
                        <a:t>(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0.347</a:t>
                      </a:r>
                      <a:r>
                        <a:rPr lang="en-GB" sz="1100"/>
                        <a:t> 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when σ=20</a:t>
                      </a: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1" name="Google Shape;571;p75"/>
          <p:cNvSpPr txBox="1"/>
          <p:nvPr/>
        </p:nvSpPr>
        <p:spPr>
          <a:xfrm>
            <a:off x="-439300" y="652300"/>
            <a:ext cx="5183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Image no 3: Cameraman, Noise </a:t>
            </a:r>
            <a:r>
              <a:rPr lang="en-GB" sz="1600">
                <a:solidFill>
                  <a:schemeClr val="dk1"/>
                </a:solidFill>
              </a:rPr>
              <a:t>σ= 50, No </a:t>
            </a:r>
            <a:r>
              <a:rPr lang="en-GB" sz="1600">
                <a:solidFill>
                  <a:schemeClr val="dk1"/>
                </a:solidFill>
              </a:rPr>
              <a:t>overlaps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6" name="Google Shape;576;p76"/>
          <p:cNvGraphicFramePr/>
          <p:nvPr/>
        </p:nvGraphicFramePr>
        <p:xfrm>
          <a:off x="281100" y="56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{75938C19-85B1-4F6C-865D-31450887F03E}</a:tableStyleId>
              </a:tblPr>
              <a:tblGrid>
                <a:gridCol w="1440075"/>
                <a:gridCol w="962075"/>
                <a:gridCol w="1018350"/>
                <a:gridCol w="1014350"/>
                <a:gridCol w="1060550"/>
                <a:gridCol w="980925"/>
                <a:gridCol w="1157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31.78/0.595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28.49/0.466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22.94/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0.347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19.41/p.276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16.91/0.228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15.27/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0.191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38761D"/>
                          </a:solidFill>
                        </a:rPr>
                        <a:t>33.21/0.608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38761D"/>
                          </a:solidFill>
                        </a:rPr>
                        <a:t>29.16/0.475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000">
                          <a:solidFill>
                            <a:srgbClr val="38761D"/>
                          </a:solidFill>
                        </a:rPr>
                        <a:t>23.58/0.352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>
                          <a:solidFill>
                            <a:srgbClr val="38761D"/>
                          </a:solidFill>
                        </a:rPr>
                        <a:t>20.04/0.278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38761D"/>
                          </a:solidFill>
                        </a:rPr>
                        <a:t>17.45</a:t>
                      </a:r>
                      <a:r>
                        <a:rPr lang="en-GB" sz="1100"/>
                        <a:t>/0.227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000">
                          <a:solidFill>
                            <a:srgbClr val="38761D"/>
                          </a:solidFill>
                        </a:rPr>
                        <a:t>15.73/0.195</a:t>
                      </a:r>
                      <a:endParaRPr b="1"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32.24/0.591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28.90/0.473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23.05/</a:t>
                      </a: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0.347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/>
                        <a:t>19.59/0.277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17.14/0.229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15.19/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0.191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7" name="Google Shape;577;p76"/>
          <p:cNvSpPr txBox="1"/>
          <p:nvPr/>
        </p:nvSpPr>
        <p:spPr>
          <a:xfrm>
            <a:off x="169675" y="55750"/>
            <a:ext cx="8974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   Image 3: Cameraman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8" name="Google Shape;5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2699" y="2241300"/>
            <a:ext cx="5986725" cy="29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787" y="3031100"/>
            <a:ext cx="2337318" cy="1752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 txBox="1"/>
          <p:nvPr/>
        </p:nvSpPr>
        <p:spPr>
          <a:xfrm>
            <a:off x="5186375" y="2786725"/>
            <a:ext cx="2337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Approximated image at </a:t>
            </a:r>
            <a:r>
              <a:rPr lang="en-GB" sz="1000">
                <a:solidFill>
                  <a:schemeClr val="dk1"/>
                </a:solidFill>
              </a:rPr>
              <a:t>σ= 10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81" name="Google Shape;58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6075" y="2967925"/>
            <a:ext cx="2337301" cy="1752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6"/>
          <p:cNvSpPr txBox="1"/>
          <p:nvPr/>
        </p:nvSpPr>
        <p:spPr>
          <a:xfrm>
            <a:off x="7401304" y="2241300"/>
            <a:ext cx="23373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SSIM Map of predicted vs actual image: see that the prediction in terms of SSIM for “flat” regions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83" name="Google Shape;583;p76"/>
          <p:cNvSpPr/>
          <p:nvPr/>
        </p:nvSpPr>
        <p:spPr>
          <a:xfrm>
            <a:off x="8798100" y="3973075"/>
            <a:ext cx="1146600" cy="979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6"/>
          <p:cNvSpPr/>
          <p:nvPr/>
        </p:nvSpPr>
        <p:spPr>
          <a:xfrm>
            <a:off x="-739350" y="2241300"/>
            <a:ext cx="1495800" cy="1325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7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8"/>
          <p:cNvSpPr txBox="1"/>
          <p:nvPr>
            <p:ph type="title"/>
          </p:nvPr>
        </p:nvSpPr>
        <p:spPr>
          <a:xfrm>
            <a:off x="47775" y="154475"/>
            <a:ext cx="90963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20"/>
              <a:t>Experiment 4: </a:t>
            </a:r>
            <a:r>
              <a:rPr lang="en-GB" sz="1688"/>
              <a:t>Visualising each cluster:</a:t>
            </a:r>
            <a:br>
              <a:rPr lang="en-GB" sz="1688"/>
            </a:br>
            <a:r>
              <a:rPr lang="en-GB" sz="1688"/>
              <a:t>SPGL LASSO </a:t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88"/>
              <a:t>Number of Clusters = 20</a:t>
            </a:r>
            <a:endParaRPr sz="1688"/>
          </a:p>
        </p:txBody>
      </p:sp>
      <p:pic>
        <p:nvPicPr>
          <p:cNvPr id="595" name="Google Shape;5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25" y="1875100"/>
            <a:ext cx="1240975" cy="12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8"/>
          <p:cNvSpPr txBox="1"/>
          <p:nvPr/>
        </p:nvSpPr>
        <p:spPr>
          <a:xfrm>
            <a:off x="207025" y="1425200"/>
            <a:ext cx="2404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97" name="Google Shape;59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025" y="1875100"/>
            <a:ext cx="1198375" cy="12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725" y="3195525"/>
            <a:ext cx="1240975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4025" y="3195525"/>
            <a:ext cx="1198375" cy="12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8"/>
          <p:cNvSpPr txBox="1"/>
          <p:nvPr/>
        </p:nvSpPr>
        <p:spPr>
          <a:xfrm>
            <a:off x="3990125" y="1425200"/>
            <a:ext cx="2404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01" name="Google Shape;601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5438" y="1885050"/>
            <a:ext cx="1240975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175" y="1885050"/>
            <a:ext cx="1280775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5438" y="3195525"/>
            <a:ext cx="1240975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175" y="3195527"/>
            <a:ext cx="1240975" cy="12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9"/>
          <p:cNvSpPr txBox="1"/>
          <p:nvPr/>
        </p:nvSpPr>
        <p:spPr>
          <a:xfrm>
            <a:off x="-95525" y="-875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0" name="Google Shape;610;p79"/>
          <p:cNvSpPr txBox="1"/>
          <p:nvPr/>
        </p:nvSpPr>
        <p:spPr>
          <a:xfrm>
            <a:off x="2704838" y="-12740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1" name="Google Shape;611;p79"/>
          <p:cNvSpPr txBox="1"/>
          <p:nvPr/>
        </p:nvSpPr>
        <p:spPr>
          <a:xfrm>
            <a:off x="6101300" y="-12740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2" name="Google Shape;612;p79"/>
          <p:cNvSpPr txBox="1"/>
          <p:nvPr/>
        </p:nvSpPr>
        <p:spPr>
          <a:xfrm>
            <a:off x="-62550" y="25717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3" name="Google Shape;613;p79"/>
          <p:cNvSpPr txBox="1"/>
          <p:nvPr/>
        </p:nvSpPr>
        <p:spPr>
          <a:xfrm>
            <a:off x="2756075" y="25717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4" name="Google Shape;614;p79"/>
          <p:cNvSpPr txBox="1"/>
          <p:nvPr/>
        </p:nvSpPr>
        <p:spPr>
          <a:xfrm>
            <a:off x="6101300" y="25329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7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15" name="Google Shape;615;p79"/>
          <p:cNvCxnSpPr/>
          <p:nvPr/>
        </p:nvCxnSpPr>
        <p:spPr>
          <a:xfrm flipH="1">
            <a:off x="2740163" y="-795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79"/>
          <p:cNvCxnSpPr/>
          <p:nvPr/>
        </p:nvCxnSpPr>
        <p:spPr>
          <a:xfrm flipH="1">
            <a:off x="6141088" y="-1590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79"/>
          <p:cNvCxnSpPr/>
          <p:nvPr/>
        </p:nvCxnSpPr>
        <p:spPr>
          <a:xfrm flipH="1" rot="10800000">
            <a:off x="-6150" y="2636450"/>
            <a:ext cx="91563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8" name="Google Shape;6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1" y="407125"/>
            <a:ext cx="937125" cy="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875" y="407112"/>
            <a:ext cx="937125" cy="93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25" y="1369112"/>
            <a:ext cx="937125" cy="9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874" y="1369125"/>
            <a:ext cx="937125" cy="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8825" y="407125"/>
            <a:ext cx="937125" cy="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3301" y="407125"/>
            <a:ext cx="937125" cy="9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3300" y="1395549"/>
            <a:ext cx="937125" cy="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28813" y="1409000"/>
            <a:ext cx="937125" cy="92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36550" y="335388"/>
            <a:ext cx="897400" cy="8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1875" y="345313"/>
            <a:ext cx="877525" cy="8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36550" y="1281900"/>
            <a:ext cx="897400" cy="8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1875" y="1281901"/>
            <a:ext cx="897400" cy="8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6537" y="3041550"/>
            <a:ext cx="961725" cy="9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39851" y="3041550"/>
            <a:ext cx="961725" cy="9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9"/>
          <p:cNvSpPr txBox="1"/>
          <p:nvPr/>
        </p:nvSpPr>
        <p:spPr>
          <a:xfrm>
            <a:off x="1998625" y="4202400"/>
            <a:ext cx="4888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Example of clusters with only 2 patches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633" name="Google Shape;633;p7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16525" y="3075013"/>
            <a:ext cx="961725" cy="96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23312" y="3088000"/>
            <a:ext cx="937125" cy="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41975" y="3075700"/>
            <a:ext cx="961725" cy="9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352700" y="3075700"/>
            <a:ext cx="961725" cy="9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0"/>
          <p:cNvSpPr txBox="1"/>
          <p:nvPr/>
        </p:nvSpPr>
        <p:spPr>
          <a:xfrm>
            <a:off x="-95525" y="-8755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2" name="Google Shape;642;p80"/>
          <p:cNvSpPr txBox="1"/>
          <p:nvPr/>
        </p:nvSpPr>
        <p:spPr>
          <a:xfrm>
            <a:off x="2704838" y="-127400"/>
            <a:ext cx="120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9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3" name="Google Shape;643;p80"/>
          <p:cNvSpPr txBox="1"/>
          <p:nvPr/>
        </p:nvSpPr>
        <p:spPr>
          <a:xfrm>
            <a:off x="6101300" y="-127400"/>
            <a:ext cx="147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4" name="Google Shape;644;p80"/>
          <p:cNvSpPr txBox="1"/>
          <p:nvPr/>
        </p:nvSpPr>
        <p:spPr>
          <a:xfrm>
            <a:off x="-62550" y="2571750"/>
            <a:ext cx="1416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5" name="Google Shape;645;p80"/>
          <p:cNvSpPr txBox="1"/>
          <p:nvPr/>
        </p:nvSpPr>
        <p:spPr>
          <a:xfrm>
            <a:off x="2756075" y="2571750"/>
            <a:ext cx="147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6" name="Google Shape;646;p80"/>
          <p:cNvSpPr txBox="1"/>
          <p:nvPr/>
        </p:nvSpPr>
        <p:spPr>
          <a:xfrm>
            <a:off x="6101300" y="2532950"/>
            <a:ext cx="1526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13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47" name="Google Shape;647;p80"/>
          <p:cNvCxnSpPr/>
          <p:nvPr/>
        </p:nvCxnSpPr>
        <p:spPr>
          <a:xfrm flipH="1">
            <a:off x="2740163" y="-795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80"/>
          <p:cNvCxnSpPr/>
          <p:nvPr/>
        </p:nvCxnSpPr>
        <p:spPr>
          <a:xfrm flipH="1">
            <a:off x="6141088" y="-1590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80"/>
          <p:cNvCxnSpPr/>
          <p:nvPr/>
        </p:nvCxnSpPr>
        <p:spPr>
          <a:xfrm flipH="1" rot="10800000">
            <a:off x="-6150" y="2636450"/>
            <a:ext cx="91563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80"/>
          <p:cNvSpPr txBox="1"/>
          <p:nvPr/>
        </p:nvSpPr>
        <p:spPr>
          <a:xfrm>
            <a:off x="861800" y="1798663"/>
            <a:ext cx="4888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Example of clusters with only 2 patches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651" name="Google Shape;65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5" y="470925"/>
            <a:ext cx="986050" cy="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875" y="470950"/>
            <a:ext cx="986050" cy="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7536" y="476200"/>
            <a:ext cx="9161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0450" y="476200"/>
            <a:ext cx="9161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3800" y="435200"/>
            <a:ext cx="1003175" cy="10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4325" y="424850"/>
            <a:ext cx="986050" cy="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4350" y="1492625"/>
            <a:ext cx="1003175" cy="9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4325" y="1478900"/>
            <a:ext cx="986050" cy="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975" y="3977800"/>
            <a:ext cx="9161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0050" y="3977800"/>
            <a:ext cx="9161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0051" y="3041550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0234" y="3041550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80550" y="3030775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44425" y="3030775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68500" y="3082725"/>
            <a:ext cx="841650" cy="8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80550" y="3977801"/>
            <a:ext cx="893600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44425" y="3989050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43801" y="3041550"/>
            <a:ext cx="893600" cy="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95625" y="3041550"/>
            <a:ext cx="893600" cy="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0"/>
          <p:cNvSpPr txBox="1"/>
          <p:nvPr/>
        </p:nvSpPr>
        <p:spPr>
          <a:xfrm>
            <a:off x="6360925" y="4073900"/>
            <a:ext cx="2362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Example of a cluster with only 2 patches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1"/>
          <p:cNvSpPr txBox="1"/>
          <p:nvPr/>
        </p:nvSpPr>
        <p:spPr>
          <a:xfrm>
            <a:off x="-95525" y="-87550"/>
            <a:ext cx="1416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6" name="Google Shape;676;p81"/>
          <p:cNvSpPr txBox="1"/>
          <p:nvPr/>
        </p:nvSpPr>
        <p:spPr>
          <a:xfrm>
            <a:off x="2704852" y="-127400"/>
            <a:ext cx="1416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7" name="Google Shape;677;p81"/>
          <p:cNvSpPr txBox="1"/>
          <p:nvPr/>
        </p:nvSpPr>
        <p:spPr>
          <a:xfrm>
            <a:off x="6101300" y="-127400"/>
            <a:ext cx="147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8" name="Google Shape;678;p81"/>
          <p:cNvSpPr txBox="1"/>
          <p:nvPr/>
        </p:nvSpPr>
        <p:spPr>
          <a:xfrm>
            <a:off x="-62550" y="2571750"/>
            <a:ext cx="1416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17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9" name="Google Shape;679;p81"/>
          <p:cNvSpPr txBox="1"/>
          <p:nvPr/>
        </p:nvSpPr>
        <p:spPr>
          <a:xfrm>
            <a:off x="2756075" y="2571750"/>
            <a:ext cx="1470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0" name="Google Shape;680;p81"/>
          <p:cNvSpPr txBox="1"/>
          <p:nvPr/>
        </p:nvSpPr>
        <p:spPr>
          <a:xfrm>
            <a:off x="6101300" y="2532950"/>
            <a:ext cx="1526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Cluster 19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81" name="Google Shape;681;p81"/>
          <p:cNvCxnSpPr/>
          <p:nvPr/>
        </p:nvCxnSpPr>
        <p:spPr>
          <a:xfrm flipH="1">
            <a:off x="2740163" y="-795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81"/>
          <p:cNvCxnSpPr/>
          <p:nvPr/>
        </p:nvCxnSpPr>
        <p:spPr>
          <a:xfrm flipH="1">
            <a:off x="6141088" y="-15900"/>
            <a:ext cx="15900" cy="5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81"/>
          <p:cNvCxnSpPr/>
          <p:nvPr/>
        </p:nvCxnSpPr>
        <p:spPr>
          <a:xfrm flipH="1" rot="10800000">
            <a:off x="-6150" y="2636450"/>
            <a:ext cx="91563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81"/>
          <p:cNvSpPr txBox="1"/>
          <p:nvPr/>
        </p:nvSpPr>
        <p:spPr>
          <a:xfrm>
            <a:off x="0" y="1582950"/>
            <a:ext cx="2362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Example of a cluster with only 2 patches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685" name="Google Shape;68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25" y="48570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698" y="485689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1700" y="473726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4975" y="494438"/>
            <a:ext cx="852263" cy="85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7981" y="140325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6218" y="140325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0749" y="482438"/>
            <a:ext cx="852275" cy="8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4472" y="140325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4150" y="473700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71902" y="473725"/>
            <a:ext cx="869750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39409" y="1564976"/>
            <a:ext cx="932066" cy="8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1896" y="1564975"/>
            <a:ext cx="852275" cy="85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3400" y="3157975"/>
            <a:ext cx="683625" cy="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12051" y="3157963"/>
            <a:ext cx="683625" cy="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7962" y="3884813"/>
            <a:ext cx="714500" cy="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8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12050" y="3900250"/>
            <a:ext cx="683625" cy="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8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08076" y="3138688"/>
            <a:ext cx="714500" cy="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88938" y="4023488"/>
            <a:ext cx="683625" cy="6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12375" y="3154113"/>
            <a:ext cx="800925" cy="8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847713" y="3171613"/>
            <a:ext cx="800925" cy="8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581900" y="5581650"/>
            <a:ext cx="762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734300" y="5734050"/>
            <a:ext cx="762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886700" y="5886450"/>
            <a:ext cx="762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039100" y="6038850"/>
            <a:ext cx="762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8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021125" y="4046525"/>
            <a:ext cx="800925" cy="8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8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47725" y="4027500"/>
            <a:ext cx="800925" cy="83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950375" y="3138702"/>
            <a:ext cx="852275" cy="8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364138" y="3166013"/>
            <a:ext cx="758050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185675" y="3159725"/>
            <a:ext cx="758050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8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364150" y="3969350"/>
            <a:ext cx="758050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185675" y="3969325"/>
            <a:ext cx="758050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8158550" y="3099313"/>
            <a:ext cx="800925" cy="8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1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201425" y="4067950"/>
            <a:ext cx="758050" cy="7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1"/>
          <p:cNvSpPr/>
          <p:nvPr/>
        </p:nvSpPr>
        <p:spPr>
          <a:xfrm>
            <a:off x="7996950" y="3925625"/>
            <a:ext cx="1526400" cy="1154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1"/>
          <p:cNvSpPr/>
          <p:nvPr/>
        </p:nvSpPr>
        <p:spPr>
          <a:xfrm>
            <a:off x="4623800" y="3869775"/>
            <a:ext cx="1526400" cy="1154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8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941625" y="4067950"/>
            <a:ext cx="869750" cy="8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1"/>
          <p:cNvSpPr/>
          <p:nvPr/>
        </p:nvSpPr>
        <p:spPr>
          <a:xfrm>
            <a:off x="1742350" y="3890237"/>
            <a:ext cx="1034700" cy="95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1"/>
          <p:cNvSpPr txBox="1"/>
          <p:nvPr/>
        </p:nvSpPr>
        <p:spPr>
          <a:xfrm>
            <a:off x="3064550" y="5014675"/>
            <a:ext cx="41982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Outliers from visual inspection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246450" y="5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3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5534"/>
            <a:ext cx="8520600" cy="454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2"/>
          <p:cNvSpPr txBox="1"/>
          <p:nvPr>
            <p:ph type="title"/>
          </p:nvPr>
        </p:nvSpPr>
        <p:spPr>
          <a:xfrm>
            <a:off x="85600" y="-60875"/>
            <a:ext cx="85206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Table for paper: Cameraman, How many patches in each cluster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0225"/>
            <a:ext cx="7772170" cy="45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800" y="13716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070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7800" y="22070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9275" y="13716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2475" y="13716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9275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92475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80700" y="138722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80700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77050" y="138722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77050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34000" y="138722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34000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561625" y="138722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561625" y="2167975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240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8780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5240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8780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549275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392475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549275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392475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68070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47705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68070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47705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765250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65250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561625" y="341715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561625" y="4197900"/>
            <a:ext cx="683000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9410700" y="7410450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3"/>
          <p:cNvSpPr txBox="1"/>
          <p:nvPr>
            <p:ph type="title"/>
          </p:nvPr>
        </p:nvSpPr>
        <p:spPr>
          <a:xfrm>
            <a:off x="311700" y="33075"/>
            <a:ext cx="85206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Do the same visualisation for a non- affine case: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SPGL_BPDN: To try and visualise if the clustering is worse…. YES IT IS !!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725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725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4625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4625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9750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49750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07550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07550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0475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0475" y="7573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74550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16275" y="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2400" y="18678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09725" y="18678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2400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09725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84625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49750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484625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249750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07550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480475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707550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480475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874550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616275" y="18288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874550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616275" y="261737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52400" y="36732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909725" y="36732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8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484625" y="36576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3249750" y="36576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707550" y="36185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5480475" y="36185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4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707550" y="44015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84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5480475" y="44015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84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6874550" y="3618550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4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874550" y="44015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84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7616275" y="4401525"/>
            <a:ext cx="604925" cy="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4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7616275" y="3618550"/>
            <a:ext cx="604925" cy="6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 txBox="1"/>
          <p:nvPr>
            <p:ph type="title"/>
          </p:nvPr>
        </p:nvSpPr>
        <p:spPr>
          <a:xfrm>
            <a:off x="389775" y="24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Verify if there are blank clusters spread in all patches: verified by looking at the next clustering and n of each cluster.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6"/>
          <p:cNvSpPr txBox="1"/>
          <p:nvPr>
            <p:ph type="title"/>
          </p:nvPr>
        </p:nvSpPr>
        <p:spPr>
          <a:xfrm>
            <a:off x="140550" y="-584350"/>
            <a:ext cx="8520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Do the same visualisation for a non- affine case: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11"/>
              <a:t>SPGL_BPDN: To try and visualise if the clustering is worse</a:t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0225"/>
            <a:ext cx="8222833" cy="450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7"/>
          <p:cNvSpPr txBox="1"/>
          <p:nvPr>
            <p:ph type="title"/>
          </p:nvPr>
        </p:nvSpPr>
        <p:spPr>
          <a:xfrm>
            <a:off x="311700" y="1164500"/>
            <a:ext cx="8520600" cy="26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different image can give a larger gap for affine vs non-affine algos?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Trying Images: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1(Fruits) ,6(Rice), 7(Rice) ,9(Tape holder)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8"/>
          <p:cNvSpPr txBox="1"/>
          <p:nvPr/>
        </p:nvSpPr>
        <p:spPr>
          <a:xfrm>
            <a:off x="74225" y="-152400"/>
            <a:ext cx="76056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PSNR/SSIM for image reconstruction with 20 clusters: Image 1: Fruits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835" name="Google Shape;835;p88"/>
          <p:cNvGraphicFramePr/>
          <p:nvPr/>
        </p:nvGraphicFramePr>
        <p:xfrm>
          <a:off x="177875" y="8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{75938C19-85B1-4F6C-865D-31450887F03E}</a:tableStyleId>
              </a:tblPr>
              <a:tblGrid>
                <a:gridCol w="1165500"/>
                <a:gridCol w="1010925"/>
                <a:gridCol w="972050"/>
                <a:gridCol w="897675"/>
                <a:gridCol w="1085050"/>
                <a:gridCol w="935775"/>
                <a:gridCol w="956250"/>
                <a:gridCol w="929075"/>
              </a:tblGrid>
              <a:tr h="2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10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20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30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40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50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100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4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SPGL_BPDN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35.45/0.625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29.32/0.419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22.95/0.238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19.66/0.161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17.45/0.120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15.82/0.092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11.07</a:t>
                      </a:r>
                      <a:r>
                        <a:rPr lang="en-GB" sz="700"/>
                        <a:t>/</a:t>
                      </a:r>
                      <a:r>
                        <a:rPr lang="en-GB" sz="700"/>
                        <a:t>0.034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4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>
                          <a:solidFill>
                            <a:srgbClr val="38761D"/>
                          </a:solidFill>
                        </a:rPr>
                        <a:t>35.62/0.634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>
                          <a:solidFill>
                            <a:srgbClr val="38761D"/>
                          </a:solidFill>
                        </a:rPr>
                        <a:t>29.32/0.420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>
                          <a:solidFill>
                            <a:srgbClr val="38761D"/>
                          </a:solidFill>
                        </a:rPr>
                        <a:t>23.33/0.249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>
                          <a:solidFill>
                            <a:srgbClr val="38761D"/>
                          </a:solidFill>
                        </a:rPr>
                        <a:t>20.05/0.169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>
                          <a:solidFill>
                            <a:srgbClr val="38761D"/>
                          </a:solidFill>
                        </a:rPr>
                        <a:t>17.83/0.124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>
                          <a:solidFill>
                            <a:srgbClr val="38761D"/>
                          </a:solidFill>
                        </a:rPr>
                        <a:t>16.23/0.096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>
                          <a:solidFill>
                            <a:srgbClr val="38761D"/>
                          </a:solidFill>
                        </a:rPr>
                        <a:t>11.39/0.036</a:t>
                      </a:r>
                      <a:endParaRPr b="1" sz="7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4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35.45/0.624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29.08/0.414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23.22/0.244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19.78/0.163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17.55/0.118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15.84/0.090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11.16/0.034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36" name="Google Shape;8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0" y="1274200"/>
            <a:ext cx="5060901" cy="2511292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8"/>
          <p:cNvSpPr txBox="1"/>
          <p:nvPr/>
        </p:nvSpPr>
        <p:spPr>
          <a:xfrm>
            <a:off x="5257825" y="1681663"/>
            <a:ext cx="2337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Approximated image at </a:t>
            </a:r>
            <a:r>
              <a:rPr lang="en-GB" sz="1000">
                <a:solidFill>
                  <a:schemeClr val="dk1"/>
                </a:solidFill>
              </a:rPr>
              <a:t>σ= 10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38" name="Google Shape;838;p88"/>
          <p:cNvSpPr txBox="1"/>
          <p:nvPr/>
        </p:nvSpPr>
        <p:spPr>
          <a:xfrm>
            <a:off x="7480675" y="1622175"/>
            <a:ext cx="23373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SSIM Map of predicted vs actual image: see that the prediction in terms of SSIM for “flat” regions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39" name="Google Shape;839;p88"/>
          <p:cNvPicPr preferRelativeResize="0"/>
          <p:nvPr/>
        </p:nvPicPr>
        <p:blipFill rotWithShape="1">
          <a:blip r:embed="rId4">
            <a:alphaModFix/>
          </a:blip>
          <a:srcRect b="6017" l="10352" r="9397" t="7522"/>
          <a:stretch/>
        </p:blipFill>
        <p:spPr>
          <a:xfrm>
            <a:off x="5380500" y="2335075"/>
            <a:ext cx="2024050" cy="163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8"/>
          <p:cNvPicPr preferRelativeResize="0"/>
          <p:nvPr/>
        </p:nvPicPr>
        <p:blipFill rotWithShape="1">
          <a:blip r:embed="rId5">
            <a:alphaModFix/>
          </a:blip>
          <a:srcRect b="5069" l="10259" r="9270" t="8125"/>
          <a:stretch/>
        </p:blipFill>
        <p:spPr>
          <a:xfrm>
            <a:off x="7480675" y="2412459"/>
            <a:ext cx="1830226" cy="148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873" y="3893223"/>
            <a:ext cx="1325550" cy="13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8"/>
          <p:cNvSpPr txBox="1"/>
          <p:nvPr/>
        </p:nvSpPr>
        <p:spPr>
          <a:xfrm>
            <a:off x="141350" y="3580300"/>
            <a:ext cx="2337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Noisy image at </a:t>
            </a:r>
            <a:r>
              <a:rPr lang="en-GB" sz="1000">
                <a:solidFill>
                  <a:schemeClr val="dk1"/>
                </a:solidFill>
              </a:rPr>
              <a:t>σ= 10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9"/>
          <p:cNvSpPr txBox="1"/>
          <p:nvPr/>
        </p:nvSpPr>
        <p:spPr>
          <a:xfrm>
            <a:off x="-362225" y="-161550"/>
            <a:ext cx="84852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PSNR/SSIM for image reconstruction with 20 clusters:       Image 6: Rice</a:t>
            </a:r>
            <a:endParaRPr sz="1500">
              <a:solidFill>
                <a:schemeClr val="dk2"/>
              </a:solidFill>
            </a:endParaRPr>
          </a:p>
        </p:txBody>
      </p:sp>
      <p:graphicFrame>
        <p:nvGraphicFramePr>
          <p:cNvPr id="848" name="Google Shape;848;p89"/>
          <p:cNvGraphicFramePr/>
          <p:nvPr/>
        </p:nvGraphicFramePr>
        <p:xfrm>
          <a:off x="-261900" y="7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{75938C19-85B1-4F6C-865D-31450887F03E}</a:tableStyleId>
              </a:tblPr>
              <a:tblGrid>
                <a:gridCol w="1200525"/>
                <a:gridCol w="981725"/>
                <a:gridCol w="974675"/>
                <a:gridCol w="900025"/>
                <a:gridCol w="1087925"/>
                <a:gridCol w="938250"/>
                <a:gridCol w="958825"/>
                <a:gridCol w="931550"/>
              </a:tblGrid>
              <a:tr h="26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10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20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30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40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50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σ= 100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SPGL_BPDN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31.39/0.904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28.28/0.830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23.05/0.675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19.68/0.556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17.21/0.474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15.37/0.406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10.65/0.211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38761D"/>
                          </a:solidFill>
                        </a:rPr>
                        <a:t>32.27/0.908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38761D"/>
                          </a:solidFill>
                        </a:rPr>
                        <a:t>28.43/0.832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38761D"/>
                          </a:solidFill>
                        </a:rPr>
                        <a:t>23.07/0.677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38761D"/>
                          </a:solidFill>
                        </a:rPr>
                        <a:t>19.75/0.561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38761D"/>
                          </a:solidFill>
                        </a:rPr>
                        <a:t>17.49/0.481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38761D"/>
                          </a:solidFill>
                        </a:rPr>
                        <a:t>15.73/0.416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38761D"/>
                          </a:solidFill>
                        </a:rPr>
                        <a:t>10.97/0.220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32.21/0.910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28.40/0.833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22.94/0.672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19.61/0.557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17.26/0.474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15.37/0.405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10.68/0.211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49" name="Google Shape;84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1900" y="1312250"/>
            <a:ext cx="4833900" cy="239867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9"/>
          <p:cNvSpPr txBox="1"/>
          <p:nvPr/>
        </p:nvSpPr>
        <p:spPr>
          <a:xfrm>
            <a:off x="4910813" y="3098575"/>
            <a:ext cx="2337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Approximated image at </a:t>
            </a:r>
            <a:r>
              <a:rPr lang="en-GB" sz="1000">
                <a:solidFill>
                  <a:schemeClr val="dk1"/>
                </a:solidFill>
              </a:rPr>
              <a:t>σ= 10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1" name="Google Shape;851;p89"/>
          <p:cNvSpPr txBox="1"/>
          <p:nvPr/>
        </p:nvSpPr>
        <p:spPr>
          <a:xfrm>
            <a:off x="7248129" y="2637475"/>
            <a:ext cx="23373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SSIM Map of predicted vs actual image: see that the prediction in terms of SSIM for “flat” regions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52" name="Google Shape;85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92" y="3488875"/>
            <a:ext cx="2215566" cy="1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300" y="3598250"/>
            <a:ext cx="2001850" cy="15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00" y="3860775"/>
            <a:ext cx="127000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9"/>
          <p:cNvSpPr txBox="1"/>
          <p:nvPr/>
        </p:nvSpPr>
        <p:spPr>
          <a:xfrm>
            <a:off x="0" y="3546675"/>
            <a:ext cx="2337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Noisy image at </a:t>
            </a:r>
            <a:r>
              <a:rPr lang="en-GB" sz="1000">
                <a:solidFill>
                  <a:schemeClr val="dk1"/>
                </a:solidFill>
              </a:rPr>
              <a:t>σ= 10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56" name="Google Shape;856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0625" y="3659125"/>
            <a:ext cx="1321175" cy="1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0"/>
          <p:cNvSpPr txBox="1"/>
          <p:nvPr/>
        </p:nvSpPr>
        <p:spPr>
          <a:xfrm>
            <a:off x="90075" y="-72750"/>
            <a:ext cx="8612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 Image 7: Wheel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62" name="Google Shape;8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75" y="293550"/>
            <a:ext cx="5095950" cy="2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90"/>
          <p:cNvSpPr txBox="1"/>
          <p:nvPr/>
        </p:nvSpPr>
        <p:spPr>
          <a:xfrm>
            <a:off x="4270375" y="2786725"/>
            <a:ext cx="3253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SPGL_LASSO </a:t>
            </a:r>
            <a:r>
              <a:rPr lang="en-GB" sz="1200">
                <a:solidFill>
                  <a:schemeClr val="dk2"/>
                </a:solidFill>
              </a:rPr>
              <a:t>Approximated image at </a:t>
            </a:r>
            <a:r>
              <a:rPr lang="en-GB" sz="1000">
                <a:solidFill>
                  <a:schemeClr val="dk1"/>
                </a:solidFill>
              </a:rPr>
              <a:t>σ= 10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64" name="Google Shape;864;p90"/>
          <p:cNvSpPr txBox="1"/>
          <p:nvPr/>
        </p:nvSpPr>
        <p:spPr>
          <a:xfrm>
            <a:off x="7401304" y="2241300"/>
            <a:ext cx="23373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SSIM Map of predicted vs actual image: see that the prediction in terms of SSIM for “flat” regions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65" name="Google Shape;86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169" y="3060200"/>
            <a:ext cx="2215566" cy="1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675" y="3060218"/>
            <a:ext cx="2215550" cy="166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2400" y="3209626"/>
            <a:ext cx="1362825" cy="13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075" y="3209637"/>
            <a:ext cx="1362825" cy="13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0"/>
          <p:cNvSpPr txBox="1"/>
          <p:nvPr/>
        </p:nvSpPr>
        <p:spPr>
          <a:xfrm>
            <a:off x="90075" y="2895500"/>
            <a:ext cx="2337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Noisy</a:t>
            </a:r>
            <a:r>
              <a:rPr lang="en-GB" sz="1200">
                <a:solidFill>
                  <a:schemeClr val="dk2"/>
                </a:solidFill>
              </a:rPr>
              <a:t> image at </a:t>
            </a:r>
            <a:r>
              <a:rPr lang="en-GB" sz="1000">
                <a:solidFill>
                  <a:schemeClr val="dk1"/>
                </a:solidFill>
              </a:rPr>
              <a:t>σ= 10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1"/>
          <p:cNvSpPr txBox="1"/>
          <p:nvPr/>
        </p:nvSpPr>
        <p:spPr>
          <a:xfrm>
            <a:off x="90075" y="-72750"/>
            <a:ext cx="8612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 Image 9: </a:t>
            </a:r>
            <a:r>
              <a:rPr lang="en-GB" sz="1800">
                <a:solidFill>
                  <a:schemeClr val="dk2"/>
                </a:solidFill>
              </a:rPr>
              <a:t>Tape Holder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50" y="539625"/>
            <a:ext cx="7524975" cy="45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type="title"/>
          </p:nvPr>
        </p:nvSpPr>
        <p:spPr>
          <a:xfrm>
            <a:off x="246450" y="5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3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2"/>
          <p:cNvSpPr txBox="1"/>
          <p:nvPr>
            <p:ph type="title"/>
          </p:nvPr>
        </p:nvSpPr>
        <p:spPr>
          <a:xfrm>
            <a:off x="47775" y="154475"/>
            <a:ext cx="90963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0"/>
              <a:t>Experiment 5: </a:t>
            </a:r>
            <a:r>
              <a:rPr b="1" lang="en-GB" sz="1888"/>
              <a:t>NLM in the denoising</a:t>
            </a:r>
            <a:endParaRPr b="1" sz="1888"/>
          </a:p>
        </p:txBody>
      </p:sp>
      <p:pic>
        <p:nvPicPr>
          <p:cNvPr id="880" name="Google Shape;88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475" y="828400"/>
            <a:ext cx="7356911" cy="36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3"/>
          <p:cNvSpPr txBox="1"/>
          <p:nvPr>
            <p:ph type="title"/>
          </p:nvPr>
        </p:nvSpPr>
        <p:spPr>
          <a:xfrm>
            <a:off x="47775" y="154475"/>
            <a:ext cx="90963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20"/>
              <a:t>Experiment 6: </a:t>
            </a:r>
            <a:r>
              <a:rPr lang="en-GB" sz="1688"/>
              <a:t>Seeing if more patches give higher scores across all 3 methods</a:t>
            </a:r>
            <a:r>
              <a:rPr lang="en-GB" sz="1688"/>
              <a:t> (when L_hat = 20 is fixed)</a:t>
            </a:r>
            <a:endParaRPr sz="1688"/>
          </a:p>
        </p:txBody>
      </p:sp>
      <p:sp>
        <p:nvSpPr>
          <p:cNvPr id="886" name="Google Shape;886;p93"/>
          <p:cNvSpPr txBox="1"/>
          <p:nvPr/>
        </p:nvSpPr>
        <p:spPr>
          <a:xfrm>
            <a:off x="98025" y="899750"/>
            <a:ext cx="6112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PSNR/SSIM for image reconstruction with 20 clusters: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Image 3: Cameraman, </a:t>
            </a:r>
            <a:r>
              <a:rPr lang="en-GB" sz="1800">
                <a:solidFill>
                  <a:schemeClr val="dk2"/>
                </a:solidFill>
              </a:rPr>
              <a:t>tile</a:t>
            </a:r>
            <a:r>
              <a:rPr lang="en-GB" sz="1800">
                <a:solidFill>
                  <a:schemeClr val="dk2"/>
                </a:solidFill>
              </a:rPr>
              <a:t>=8, stride=4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887" name="Google Shape;887;p93"/>
          <p:cNvGraphicFramePr/>
          <p:nvPr/>
        </p:nvGraphicFramePr>
        <p:xfrm>
          <a:off x="98025" y="185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{75938C19-85B1-4F6C-865D-31450887F03E}</a:tableStyleId>
              </a:tblPr>
              <a:tblGrid>
                <a:gridCol w="1345825"/>
                <a:gridCol w="1167325"/>
                <a:gridCol w="1122450"/>
                <a:gridCol w="1036550"/>
                <a:gridCol w="1252925"/>
                <a:gridCol w="1080525"/>
                <a:gridCol w="1104225"/>
                <a:gridCol w="107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σ= 100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SPGL_BPDN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SPGL_LASSO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ELASTIC_Net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4"/>
          <p:cNvSpPr txBox="1"/>
          <p:nvPr>
            <p:ph type="title"/>
          </p:nvPr>
        </p:nvSpPr>
        <p:spPr>
          <a:xfrm>
            <a:off x="311700" y="20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Plan on Tuesday: Let’s aim for 3 things:</a:t>
            </a:r>
            <a:endParaRPr u="sng"/>
          </a:p>
        </p:txBody>
      </p:sp>
      <p:sp>
        <p:nvSpPr>
          <p:cNvPr id="893" name="Google Shape;893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arenR"/>
            </a:pPr>
            <a:r>
              <a:rPr lang="en-GB" sz="1900">
                <a:solidFill>
                  <a:schemeClr val="dk1"/>
                </a:solidFill>
              </a:rPr>
              <a:t>NLM Baseline: Run a faithful reconstruction of NLM as a baseline. Compare it with the Patch Subspace Projection(PSP) approach [This is our `design’ of denoising within a cluster.  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0000"/>
                </a:solidFill>
              </a:rPr>
              <a:t>Look at the paper to find how to tune the parameters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arenR"/>
            </a:pPr>
            <a:r>
              <a:rPr lang="en-GB" sz="1900">
                <a:solidFill>
                  <a:schemeClr val="dk1"/>
                </a:solidFill>
              </a:rPr>
              <a:t>Denoised Image comparisons of BPDN vs NCC LASSO vs NLM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arenR"/>
            </a:pPr>
            <a:r>
              <a:rPr lang="en-GB" sz="1900">
                <a:solidFill>
                  <a:schemeClr val="dk1"/>
                </a:solidFill>
              </a:rPr>
              <a:t>The denoising step, to enforce the coefficient of the “mean basis” is 1: would affect the denoisisng of NCC_Lasso (spgl_lasso) and NC_Lasso (elasticnet)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Overall, </a:t>
            </a:r>
            <a:r>
              <a:rPr b="1" i="1" lang="en-GB" sz="1900">
                <a:solidFill>
                  <a:schemeClr val="dk1"/>
                </a:solidFill>
              </a:rPr>
              <a:t>lets get as much data as we can for the paper.</a:t>
            </a:r>
            <a:endParaRPr b="1" i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5"/>
          <p:cNvSpPr txBox="1"/>
          <p:nvPr>
            <p:ph type="title"/>
          </p:nvPr>
        </p:nvSpPr>
        <p:spPr>
          <a:xfrm>
            <a:off x="2478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Denoising of clusters with Patched Subspace projection (PSP)  in each cluster, compared to Denoising with NLM from scikit-learn package</a:t>
            </a:r>
            <a:endParaRPr/>
          </a:p>
        </p:txBody>
      </p:sp>
      <p:pic>
        <p:nvPicPr>
          <p:cNvPr id="899" name="Google Shape;89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597073" cy="42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3400" y="1031588"/>
            <a:ext cx="5070374" cy="38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400" y="1048849"/>
            <a:ext cx="5024350" cy="37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96"/>
          <p:cNvSpPr txBox="1"/>
          <p:nvPr/>
        </p:nvSpPr>
        <p:spPr>
          <a:xfrm>
            <a:off x="675325" y="70700"/>
            <a:ext cx="70125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Visually comparing the prediction of the denoised image: σ=5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7" name="Google Shape;907;p96"/>
          <p:cNvSpPr txBox="1"/>
          <p:nvPr/>
        </p:nvSpPr>
        <p:spPr>
          <a:xfrm>
            <a:off x="471150" y="742600"/>
            <a:ext cx="3023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NCC_Lasso (spg_lasso)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8" name="Google Shape;908;p96"/>
          <p:cNvSpPr txBox="1"/>
          <p:nvPr/>
        </p:nvSpPr>
        <p:spPr>
          <a:xfrm>
            <a:off x="5756000" y="742600"/>
            <a:ext cx="4240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NLM( patch size= 8, window size = 250, h=0.01)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9" name="Google Shape;909;p96"/>
          <p:cNvSpPr txBox="1"/>
          <p:nvPr/>
        </p:nvSpPr>
        <p:spPr>
          <a:xfrm>
            <a:off x="557550" y="4688050"/>
            <a:ext cx="5410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rgbClr val="FF0000"/>
                </a:solidFill>
              </a:rPr>
              <a:t>Comments: Take a BnW image, remove axis</a:t>
            </a:r>
            <a:endParaRPr b="1" i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7"/>
          <p:cNvSpPr txBox="1"/>
          <p:nvPr/>
        </p:nvSpPr>
        <p:spPr>
          <a:xfrm>
            <a:off x="87175" y="43600"/>
            <a:ext cx="9301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Denoising of clusters with NLM in each cluster, compared to </a:t>
            </a:r>
            <a:r>
              <a:rPr lang="en-GB" sz="1800">
                <a:solidFill>
                  <a:schemeClr val="dk2"/>
                </a:solidFill>
              </a:rPr>
              <a:t>Denoising with NLM from scikit-learn package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15" name="Google Shape;91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6200"/>
            <a:ext cx="8447955" cy="418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2150"/>
            <a:ext cx="8839198" cy="4378711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8"/>
          <p:cNvSpPr txBox="1"/>
          <p:nvPr/>
        </p:nvSpPr>
        <p:spPr>
          <a:xfrm>
            <a:off x="87175" y="43600"/>
            <a:ext cx="9301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Enforcing the mean projection =1 at PCA projection→</a:t>
            </a:r>
            <a:r>
              <a:rPr b="1" lang="en-GB" sz="1800">
                <a:solidFill>
                  <a:schemeClr val="dk2"/>
                </a:solidFill>
              </a:rPr>
              <a:t>  did not work :C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99"/>
          <p:cNvPicPr preferRelativeResize="0"/>
          <p:nvPr/>
        </p:nvPicPr>
        <p:blipFill rotWithShape="1">
          <a:blip r:embed="rId3">
            <a:alphaModFix/>
          </a:blip>
          <a:srcRect b="4374" l="8434" r="6538" t="7604"/>
          <a:stretch/>
        </p:blipFill>
        <p:spPr>
          <a:xfrm>
            <a:off x="79375" y="960450"/>
            <a:ext cx="5183200" cy="40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9"/>
          <p:cNvSpPr txBox="1"/>
          <p:nvPr/>
        </p:nvSpPr>
        <p:spPr>
          <a:xfrm>
            <a:off x="142875" y="214325"/>
            <a:ext cx="8564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The reconstruction when \sigma=10 for meanenforced denoising after  NNC Lasso clustering: Patchy behaviour….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28" name="Google Shape;928;p99"/>
          <p:cNvSpPr txBox="1"/>
          <p:nvPr/>
        </p:nvSpPr>
        <p:spPr>
          <a:xfrm>
            <a:off x="5738825" y="1143000"/>
            <a:ext cx="30957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en-GB" sz="1800">
                <a:solidFill>
                  <a:schemeClr val="dk2"/>
                </a:solidFill>
              </a:rPr>
              <a:t>Try overlapping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en-GB" sz="1800">
                <a:solidFill>
                  <a:schemeClr val="dk2"/>
                </a:solidFill>
              </a:rPr>
              <a:t>Try doing debugging the code.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The NLM looks too bad. (too good for us)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Maybe try adjusting the parameters more. </a:t>
            </a:r>
            <a:r>
              <a:rPr lang="en-GB" sz="1800">
                <a:solidFill>
                  <a:schemeClr val="dk2"/>
                </a:solidFill>
              </a:rPr>
              <a:t>At Least</a:t>
            </a:r>
            <a:r>
              <a:rPr lang="en-GB" sz="1800">
                <a:solidFill>
                  <a:schemeClr val="dk2"/>
                </a:solidFill>
              </a:rPr>
              <a:t> now we see some of our methods are also not working.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0"/>
          <p:cNvSpPr txBox="1"/>
          <p:nvPr/>
        </p:nvSpPr>
        <p:spPr>
          <a:xfrm>
            <a:off x="87175" y="43600"/>
            <a:ext cx="9301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Enforcing the mean projection =1 at PCA projection→</a:t>
            </a:r>
            <a:r>
              <a:rPr b="1" lang="en-GB" sz="1800">
                <a:solidFill>
                  <a:schemeClr val="dk2"/>
                </a:solidFill>
              </a:rPr>
              <a:t>  </a:t>
            </a:r>
            <a:r>
              <a:rPr b="1" lang="en-GB" sz="1800">
                <a:solidFill>
                  <a:schemeClr val="dk2"/>
                </a:solidFill>
              </a:rPr>
              <a:t>did not</a:t>
            </a:r>
            <a:r>
              <a:rPr b="1" lang="en-GB" sz="1800">
                <a:solidFill>
                  <a:schemeClr val="dk2"/>
                </a:solidFill>
              </a:rPr>
              <a:t> work :C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34" name="Google Shape;934;p100"/>
          <p:cNvSpPr txBox="1"/>
          <p:nvPr/>
        </p:nvSpPr>
        <p:spPr>
          <a:xfrm>
            <a:off x="-1798250" y="1868925"/>
            <a:ext cx="16002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Images in the next slide.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35" name="Google Shape;9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25" y="547050"/>
            <a:ext cx="8447955" cy="418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0" name="Google Shape;940;p101"/>
          <p:cNvCxnSpPr/>
          <p:nvPr/>
        </p:nvCxnSpPr>
        <p:spPr>
          <a:xfrm>
            <a:off x="4571988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101"/>
          <p:cNvCxnSpPr/>
          <p:nvPr/>
        </p:nvCxnSpPr>
        <p:spPr>
          <a:xfrm>
            <a:off x="6929275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101"/>
          <p:cNvCxnSpPr/>
          <p:nvPr/>
        </p:nvCxnSpPr>
        <p:spPr>
          <a:xfrm>
            <a:off x="2162650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101"/>
          <p:cNvSpPr txBox="1"/>
          <p:nvPr/>
        </p:nvSpPr>
        <p:spPr>
          <a:xfrm>
            <a:off x="7211438" y="54975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NNC_Lasso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44" name="Google Shape;944;p101"/>
          <p:cNvSpPr txBox="1"/>
          <p:nvPr/>
        </p:nvSpPr>
        <p:spPr>
          <a:xfrm>
            <a:off x="4611288" y="0"/>
            <a:ext cx="2370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NC_Lasso (Elastic net)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45" name="Google Shape;945;p101"/>
          <p:cNvSpPr txBox="1"/>
          <p:nvPr/>
        </p:nvSpPr>
        <p:spPr>
          <a:xfrm>
            <a:off x="495113" y="-5495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NLM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46" name="Google Shape;946;p101"/>
          <p:cNvSpPr txBox="1"/>
          <p:nvPr/>
        </p:nvSpPr>
        <p:spPr>
          <a:xfrm>
            <a:off x="2622538" y="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BPDN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47" name="Google Shape;947;p101"/>
          <p:cNvSpPr txBox="1"/>
          <p:nvPr/>
        </p:nvSpPr>
        <p:spPr>
          <a:xfrm>
            <a:off x="-109950" y="109875"/>
            <a:ext cx="903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σ=5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8" name="Google Shape;948;p101"/>
          <p:cNvSpPr txBox="1"/>
          <p:nvPr/>
        </p:nvSpPr>
        <p:spPr>
          <a:xfrm>
            <a:off x="0" y="2611550"/>
            <a:ext cx="903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σ=10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49" name="Google Shape;949;p101"/>
          <p:cNvPicPr preferRelativeResize="0"/>
          <p:nvPr/>
        </p:nvPicPr>
        <p:blipFill rotWithShape="1">
          <a:blip r:embed="rId3">
            <a:alphaModFix/>
          </a:blip>
          <a:srcRect b="3532" l="10526" r="11845" t="6353"/>
          <a:stretch/>
        </p:blipFill>
        <p:spPr>
          <a:xfrm>
            <a:off x="4654362" y="3054675"/>
            <a:ext cx="2231850" cy="194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01"/>
          <p:cNvPicPr preferRelativeResize="0"/>
          <p:nvPr/>
        </p:nvPicPr>
        <p:blipFill rotWithShape="1">
          <a:blip r:embed="rId4">
            <a:alphaModFix/>
          </a:blip>
          <a:srcRect b="3705" l="8128" r="11704" t="6784"/>
          <a:stretch/>
        </p:blipFill>
        <p:spPr>
          <a:xfrm>
            <a:off x="4654375" y="400500"/>
            <a:ext cx="2274899" cy="190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1"/>
          <p:cNvPicPr preferRelativeResize="0"/>
          <p:nvPr/>
        </p:nvPicPr>
        <p:blipFill rotWithShape="1">
          <a:blip r:embed="rId5">
            <a:alphaModFix/>
          </a:blip>
          <a:srcRect b="4817" l="7955" r="10110" t="7593"/>
          <a:stretch/>
        </p:blipFill>
        <p:spPr>
          <a:xfrm>
            <a:off x="7011650" y="3091750"/>
            <a:ext cx="2331104" cy="186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1"/>
          <p:cNvPicPr preferRelativeResize="0"/>
          <p:nvPr/>
        </p:nvPicPr>
        <p:blipFill rotWithShape="1">
          <a:blip r:embed="rId6">
            <a:alphaModFix/>
          </a:blip>
          <a:srcRect b="4770" l="10486" r="11376" t="8955"/>
          <a:stretch/>
        </p:blipFill>
        <p:spPr>
          <a:xfrm>
            <a:off x="2273787" y="3091750"/>
            <a:ext cx="2226366" cy="186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1"/>
          <p:cNvPicPr preferRelativeResize="0"/>
          <p:nvPr/>
        </p:nvPicPr>
        <p:blipFill rotWithShape="1">
          <a:blip r:embed="rId7">
            <a:alphaModFix/>
          </a:blip>
          <a:srcRect b="5315" l="10359" r="11392" t="9367"/>
          <a:stretch/>
        </p:blipFill>
        <p:spPr>
          <a:xfrm>
            <a:off x="2273800" y="455475"/>
            <a:ext cx="2226350" cy="18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01"/>
          <p:cNvPicPr preferRelativeResize="0"/>
          <p:nvPr/>
        </p:nvPicPr>
        <p:blipFill rotWithShape="1">
          <a:blip r:embed="rId8">
            <a:alphaModFix/>
          </a:blip>
          <a:srcRect b="5146" l="9333" r="10416" t="7768"/>
          <a:stretch/>
        </p:blipFill>
        <p:spPr>
          <a:xfrm>
            <a:off x="-106775" y="447096"/>
            <a:ext cx="2226350" cy="18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01"/>
          <p:cNvSpPr txBox="1"/>
          <p:nvPr/>
        </p:nvSpPr>
        <p:spPr>
          <a:xfrm>
            <a:off x="-1792350" y="2426475"/>
            <a:ext cx="16335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Let me adjust NLM parameters more….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Should I push parameters until psnr is better? Or visually appealing?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56" name="Google Shape;956;p101"/>
          <p:cNvSpPr txBox="1"/>
          <p:nvPr/>
        </p:nvSpPr>
        <p:spPr>
          <a:xfrm>
            <a:off x="-1759000" y="62825"/>
            <a:ext cx="16002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Images from the experiments in slide 86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57" name="Google Shape;957;p101"/>
          <p:cNvPicPr preferRelativeResize="0"/>
          <p:nvPr/>
        </p:nvPicPr>
        <p:blipFill rotWithShape="1">
          <a:blip r:embed="rId9">
            <a:alphaModFix/>
          </a:blip>
          <a:srcRect b="4809" l="10756" r="11694" t="10516"/>
          <a:stretch/>
        </p:blipFill>
        <p:spPr>
          <a:xfrm>
            <a:off x="6972350" y="455475"/>
            <a:ext cx="2231850" cy="182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1"/>
          <p:cNvPicPr preferRelativeResize="0"/>
          <p:nvPr/>
        </p:nvPicPr>
        <p:blipFill rotWithShape="1">
          <a:blip r:embed="rId10">
            <a:alphaModFix/>
          </a:blip>
          <a:srcRect b="2748" l="7979" r="10013" t="7420"/>
          <a:stretch/>
        </p:blipFill>
        <p:spPr>
          <a:xfrm>
            <a:off x="-102057" y="3148874"/>
            <a:ext cx="2207920" cy="18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01"/>
          <p:cNvSpPr/>
          <p:nvPr/>
        </p:nvSpPr>
        <p:spPr>
          <a:xfrm>
            <a:off x="425675" y="3345250"/>
            <a:ext cx="1263600" cy="1156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0" name="Google Shape;960;p101"/>
          <p:cNvCxnSpPr>
            <a:stCxn id="955" idx="3"/>
            <a:endCxn id="959" idx="1"/>
          </p:cNvCxnSpPr>
          <p:nvPr/>
        </p:nvCxnSpPr>
        <p:spPr>
          <a:xfrm>
            <a:off x="-158850" y="3270675"/>
            <a:ext cx="769500" cy="2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1" name="Google Shape;961;p101"/>
          <p:cNvSpPr txBox="1"/>
          <p:nvPr/>
        </p:nvSpPr>
        <p:spPr>
          <a:xfrm>
            <a:off x="3008325" y="2476500"/>
            <a:ext cx="5556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No visual difference between BPDN, NNC_Lasso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2573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9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75" y="465825"/>
            <a:ext cx="9144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2"/>
          <p:cNvSpPr txBox="1"/>
          <p:nvPr/>
        </p:nvSpPr>
        <p:spPr>
          <a:xfrm>
            <a:off x="174625" y="119075"/>
            <a:ext cx="41910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Artifacts for \sigma =5?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7" name="Google Shape;967;p102"/>
          <p:cNvPicPr preferRelativeResize="0"/>
          <p:nvPr/>
        </p:nvPicPr>
        <p:blipFill rotWithShape="1">
          <a:blip r:embed="rId3">
            <a:alphaModFix/>
          </a:blip>
          <a:srcRect b="5146" l="9333" r="10416" t="7768"/>
          <a:stretch/>
        </p:blipFill>
        <p:spPr>
          <a:xfrm>
            <a:off x="2195950" y="508954"/>
            <a:ext cx="4226350" cy="3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5650" y="702850"/>
            <a:ext cx="3051600" cy="30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02"/>
          <p:cNvPicPr preferRelativeResize="0"/>
          <p:nvPr/>
        </p:nvPicPr>
        <p:blipFill rotWithShape="1">
          <a:blip r:embed="rId5">
            <a:alphaModFix/>
          </a:blip>
          <a:srcRect b="4809" l="10756" r="11694" t="10516"/>
          <a:stretch/>
        </p:blipFill>
        <p:spPr>
          <a:xfrm>
            <a:off x="6422300" y="628350"/>
            <a:ext cx="4054050" cy="3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4" name="Google Shape;974;p103"/>
          <p:cNvCxnSpPr/>
          <p:nvPr/>
        </p:nvCxnSpPr>
        <p:spPr>
          <a:xfrm>
            <a:off x="4571988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103"/>
          <p:cNvCxnSpPr/>
          <p:nvPr/>
        </p:nvCxnSpPr>
        <p:spPr>
          <a:xfrm>
            <a:off x="6929275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103"/>
          <p:cNvCxnSpPr/>
          <p:nvPr/>
        </p:nvCxnSpPr>
        <p:spPr>
          <a:xfrm>
            <a:off x="2162650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103"/>
          <p:cNvSpPr txBox="1"/>
          <p:nvPr/>
        </p:nvSpPr>
        <p:spPr>
          <a:xfrm>
            <a:off x="7211438" y="54975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NCC_Lasso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78" name="Google Shape;978;p103"/>
          <p:cNvSpPr txBox="1"/>
          <p:nvPr/>
        </p:nvSpPr>
        <p:spPr>
          <a:xfrm>
            <a:off x="4611288" y="0"/>
            <a:ext cx="2370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NC_Lasso (Elastic net)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79" name="Google Shape;979;p103"/>
          <p:cNvSpPr txBox="1"/>
          <p:nvPr/>
        </p:nvSpPr>
        <p:spPr>
          <a:xfrm>
            <a:off x="495113" y="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NLM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80" name="Google Shape;980;p103"/>
          <p:cNvSpPr txBox="1"/>
          <p:nvPr/>
        </p:nvSpPr>
        <p:spPr>
          <a:xfrm>
            <a:off x="2622538" y="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BPDN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81" name="Google Shape;981;p103"/>
          <p:cNvSpPr txBox="1"/>
          <p:nvPr/>
        </p:nvSpPr>
        <p:spPr>
          <a:xfrm>
            <a:off x="-62850" y="109875"/>
            <a:ext cx="903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σ=30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82" name="Google Shape;982;p103"/>
          <p:cNvSpPr txBox="1"/>
          <p:nvPr/>
        </p:nvSpPr>
        <p:spPr>
          <a:xfrm>
            <a:off x="0" y="2666000"/>
            <a:ext cx="903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σ=50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83" name="Google Shape;983;p103"/>
          <p:cNvPicPr preferRelativeResize="0"/>
          <p:nvPr/>
        </p:nvPicPr>
        <p:blipFill rotWithShape="1">
          <a:blip r:embed="rId3">
            <a:alphaModFix/>
          </a:blip>
          <a:srcRect b="4376" l="9488" r="9415" t="7564"/>
          <a:stretch/>
        </p:blipFill>
        <p:spPr>
          <a:xfrm>
            <a:off x="4596425" y="487025"/>
            <a:ext cx="2308974" cy="18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3"/>
          <p:cNvPicPr preferRelativeResize="0"/>
          <p:nvPr/>
        </p:nvPicPr>
        <p:blipFill rotWithShape="1">
          <a:blip r:embed="rId4">
            <a:alphaModFix/>
          </a:blip>
          <a:srcRect b="3510" l="10576" r="10843" t="9585"/>
          <a:stretch/>
        </p:blipFill>
        <p:spPr>
          <a:xfrm>
            <a:off x="4636750" y="3091812"/>
            <a:ext cx="2267075" cy="18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03"/>
          <p:cNvPicPr preferRelativeResize="0"/>
          <p:nvPr/>
        </p:nvPicPr>
        <p:blipFill rotWithShape="1">
          <a:blip r:embed="rId5">
            <a:alphaModFix/>
          </a:blip>
          <a:srcRect b="4682" l="9753" r="10818" t="10485"/>
          <a:stretch/>
        </p:blipFill>
        <p:spPr>
          <a:xfrm>
            <a:off x="2265662" y="519312"/>
            <a:ext cx="2267075" cy="181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03"/>
          <p:cNvPicPr preferRelativeResize="0"/>
          <p:nvPr/>
        </p:nvPicPr>
        <p:blipFill rotWithShape="1">
          <a:blip r:embed="rId6">
            <a:alphaModFix/>
          </a:blip>
          <a:srcRect b="5260" l="10276" r="12168" t="9203"/>
          <a:stretch/>
        </p:blipFill>
        <p:spPr>
          <a:xfrm>
            <a:off x="-192812" y="3011663"/>
            <a:ext cx="2370299" cy="196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3"/>
          <p:cNvPicPr preferRelativeResize="0"/>
          <p:nvPr/>
        </p:nvPicPr>
        <p:blipFill rotWithShape="1">
          <a:blip r:embed="rId7">
            <a:alphaModFix/>
          </a:blip>
          <a:srcRect b="4936" l="10129" r="12781" t="9064"/>
          <a:stretch/>
        </p:blipFill>
        <p:spPr>
          <a:xfrm>
            <a:off x="7108718" y="3051750"/>
            <a:ext cx="2247731" cy="18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03"/>
          <p:cNvPicPr preferRelativeResize="0"/>
          <p:nvPr/>
        </p:nvPicPr>
        <p:blipFill rotWithShape="1">
          <a:blip r:embed="rId8">
            <a:alphaModFix/>
          </a:blip>
          <a:srcRect b="4983" l="10499" r="12358" t="9830"/>
          <a:stretch/>
        </p:blipFill>
        <p:spPr>
          <a:xfrm>
            <a:off x="7036476" y="549725"/>
            <a:ext cx="2192496" cy="18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03"/>
          <p:cNvPicPr preferRelativeResize="0"/>
          <p:nvPr/>
        </p:nvPicPr>
        <p:blipFill rotWithShape="1">
          <a:blip r:embed="rId9">
            <a:alphaModFix/>
          </a:blip>
          <a:srcRect b="4691" l="7205" r="9585" t="7620"/>
          <a:stretch/>
        </p:blipFill>
        <p:spPr>
          <a:xfrm>
            <a:off x="-335824" y="487025"/>
            <a:ext cx="2379174" cy="18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03"/>
          <p:cNvPicPr preferRelativeResize="0"/>
          <p:nvPr/>
        </p:nvPicPr>
        <p:blipFill rotWithShape="1">
          <a:blip r:embed="rId10">
            <a:alphaModFix/>
          </a:blip>
          <a:srcRect b="5373" l="10476" r="11744" t="7813"/>
          <a:stretch/>
        </p:blipFill>
        <p:spPr>
          <a:xfrm>
            <a:off x="2323100" y="3074362"/>
            <a:ext cx="2192501" cy="18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in the future:</a:t>
            </a:r>
            <a:endParaRPr/>
          </a:p>
        </p:txBody>
      </p:sp>
      <p:sp>
        <p:nvSpPr>
          <p:cNvPr id="996" name="Google Shape;996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histogram of patches to show the degree of affineness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5"/>
          <p:cNvSpPr txBox="1"/>
          <p:nvPr/>
        </p:nvSpPr>
        <p:spPr>
          <a:xfrm>
            <a:off x="-698875" y="-353400"/>
            <a:ext cx="70752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rgbClr val="FF0000"/>
                </a:solidFill>
              </a:rPr>
              <a:t>Images in Grayscale without colorbar/axis</a:t>
            </a:r>
            <a:endParaRPr b="1" i="1" sz="1800">
              <a:solidFill>
                <a:srgbClr val="FF0000"/>
              </a:solidFill>
            </a:endParaRPr>
          </a:p>
        </p:txBody>
      </p:sp>
      <p:cxnSp>
        <p:nvCxnSpPr>
          <p:cNvPr id="1002" name="Google Shape;1002;p105"/>
          <p:cNvCxnSpPr/>
          <p:nvPr/>
        </p:nvCxnSpPr>
        <p:spPr>
          <a:xfrm>
            <a:off x="5639838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105"/>
          <p:cNvCxnSpPr/>
          <p:nvPr/>
        </p:nvCxnSpPr>
        <p:spPr>
          <a:xfrm>
            <a:off x="6929275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105"/>
          <p:cNvCxnSpPr/>
          <p:nvPr/>
        </p:nvCxnSpPr>
        <p:spPr>
          <a:xfrm>
            <a:off x="4652925" y="-5495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5" name="Google Shape;1005;p105"/>
          <p:cNvSpPr txBox="1"/>
          <p:nvPr/>
        </p:nvSpPr>
        <p:spPr>
          <a:xfrm>
            <a:off x="7211438" y="54975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NCC_Lasso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06" name="Google Shape;1006;p105"/>
          <p:cNvSpPr txBox="1"/>
          <p:nvPr/>
        </p:nvSpPr>
        <p:spPr>
          <a:xfrm>
            <a:off x="5643183" y="51038"/>
            <a:ext cx="1473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NC_Lasso (Elastic net)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07" name="Google Shape;1007;p105"/>
          <p:cNvSpPr txBox="1"/>
          <p:nvPr/>
        </p:nvSpPr>
        <p:spPr>
          <a:xfrm>
            <a:off x="2630813" y="5300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NLM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08" name="Google Shape;1008;p105"/>
          <p:cNvSpPr txBox="1"/>
          <p:nvPr/>
        </p:nvSpPr>
        <p:spPr>
          <a:xfrm>
            <a:off x="4694218" y="78525"/>
            <a:ext cx="758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BPDN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09" name="Google Shape;1009;p105"/>
          <p:cNvSpPr txBox="1"/>
          <p:nvPr/>
        </p:nvSpPr>
        <p:spPr>
          <a:xfrm>
            <a:off x="0" y="196250"/>
            <a:ext cx="903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σ=5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10" name="Google Shape;1010;p105"/>
          <p:cNvSpPr txBox="1"/>
          <p:nvPr/>
        </p:nvSpPr>
        <p:spPr>
          <a:xfrm>
            <a:off x="0" y="2535350"/>
            <a:ext cx="903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σ=10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011" name="Google Shape;1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750" y="506500"/>
            <a:ext cx="2065238" cy="206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475" y="520275"/>
            <a:ext cx="2065238" cy="206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700" y="2902213"/>
            <a:ext cx="2065238" cy="206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43475" y="2902225"/>
            <a:ext cx="2065250" cy="206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Google Shape;1015;p105"/>
          <p:cNvCxnSpPr/>
          <p:nvPr/>
        </p:nvCxnSpPr>
        <p:spPr>
          <a:xfrm>
            <a:off x="2287013" y="-5495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6" name="Google Shape;1016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525" y="534050"/>
            <a:ext cx="2037700" cy="2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05"/>
          <p:cNvSpPr txBox="1"/>
          <p:nvPr/>
        </p:nvSpPr>
        <p:spPr>
          <a:xfrm>
            <a:off x="567413" y="2355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Noisy Image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18" name="Google Shape;1018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4662" y="2902224"/>
            <a:ext cx="2065250" cy="20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6600" y="2902213"/>
            <a:ext cx="2065250" cy="20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04026" y="2902227"/>
            <a:ext cx="2065250" cy="206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Google Shape;1025;p106"/>
          <p:cNvCxnSpPr/>
          <p:nvPr/>
        </p:nvCxnSpPr>
        <p:spPr>
          <a:xfrm>
            <a:off x="7044763" y="-78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106"/>
          <p:cNvCxnSpPr/>
          <p:nvPr/>
        </p:nvCxnSpPr>
        <p:spPr>
          <a:xfrm>
            <a:off x="4665900" y="-78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106"/>
          <p:cNvSpPr txBox="1"/>
          <p:nvPr/>
        </p:nvSpPr>
        <p:spPr>
          <a:xfrm>
            <a:off x="7417813" y="5300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NCC_Lasso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28" name="Google Shape;1028;p106"/>
          <p:cNvSpPr txBox="1"/>
          <p:nvPr/>
        </p:nvSpPr>
        <p:spPr>
          <a:xfrm>
            <a:off x="2630813" y="5300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NLM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1029" name="Google Shape;1029;p106"/>
          <p:cNvCxnSpPr/>
          <p:nvPr/>
        </p:nvCxnSpPr>
        <p:spPr>
          <a:xfrm>
            <a:off x="2287013" y="-5495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0" name="Google Shape;1030;p106"/>
          <p:cNvSpPr txBox="1"/>
          <p:nvPr/>
        </p:nvSpPr>
        <p:spPr>
          <a:xfrm>
            <a:off x="567413" y="2355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Noisy Image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31" name="Google Shape;1031;p106"/>
          <p:cNvSpPr txBox="1"/>
          <p:nvPr/>
        </p:nvSpPr>
        <p:spPr>
          <a:xfrm>
            <a:off x="0" y="424050"/>
            <a:ext cx="25002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σ=20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2" name="Google Shape;1032;p106"/>
          <p:cNvSpPr txBox="1"/>
          <p:nvPr/>
        </p:nvSpPr>
        <p:spPr>
          <a:xfrm>
            <a:off x="4995525" y="5300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BPDN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33" name="Google Shape;103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8" y="841450"/>
            <a:ext cx="2034788" cy="203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763" y="740562"/>
            <a:ext cx="2034788" cy="2034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06"/>
          <p:cNvSpPr txBox="1"/>
          <p:nvPr/>
        </p:nvSpPr>
        <p:spPr>
          <a:xfrm>
            <a:off x="4801375" y="2725425"/>
            <a:ext cx="238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NC_LASSO (elasticnet)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36" name="Google Shape;1036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8713" y="806525"/>
            <a:ext cx="2034788" cy="203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7600" y="3062425"/>
            <a:ext cx="2034763" cy="203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600" y="774400"/>
            <a:ext cx="1967125" cy="19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3" name="Google Shape;1043;p107"/>
          <p:cNvCxnSpPr/>
          <p:nvPr/>
        </p:nvCxnSpPr>
        <p:spPr>
          <a:xfrm>
            <a:off x="5492738" y="-78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107"/>
          <p:cNvCxnSpPr/>
          <p:nvPr/>
        </p:nvCxnSpPr>
        <p:spPr>
          <a:xfrm>
            <a:off x="7039450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107"/>
          <p:cNvCxnSpPr/>
          <p:nvPr/>
        </p:nvCxnSpPr>
        <p:spPr>
          <a:xfrm>
            <a:off x="4484300" y="-1560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6" name="Google Shape;1046;p107"/>
          <p:cNvSpPr txBox="1"/>
          <p:nvPr/>
        </p:nvSpPr>
        <p:spPr>
          <a:xfrm>
            <a:off x="7465438" y="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NCC_Lasso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47" name="Google Shape;1047;p107"/>
          <p:cNvSpPr txBox="1"/>
          <p:nvPr/>
        </p:nvSpPr>
        <p:spPr>
          <a:xfrm>
            <a:off x="5532050" y="0"/>
            <a:ext cx="1294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NC_Lasso (Elastic net)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48" name="Google Shape;1048;p107"/>
          <p:cNvSpPr txBox="1"/>
          <p:nvPr/>
        </p:nvSpPr>
        <p:spPr>
          <a:xfrm>
            <a:off x="3115502" y="0"/>
            <a:ext cx="711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NLM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49" name="Google Shape;1049;p107"/>
          <p:cNvSpPr txBox="1"/>
          <p:nvPr/>
        </p:nvSpPr>
        <p:spPr>
          <a:xfrm>
            <a:off x="4484288" y="0"/>
            <a:ext cx="750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BPDN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50" name="Google Shape;1050;p107"/>
          <p:cNvSpPr txBox="1"/>
          <p:nvPr/>
        </p:nvSpPr>
        <p:spPr>
          <a:xfrm>
            <a:off x="0" y="196250"/>
            <a:ext cx="903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σ=30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1" name="Google Shape;1051;p107"/>
          <p:cNvSpPr txBox="1"/>
          <p:nvPr/>
        </p:nvSpPr>
        <p:spPr>
          <a:xfrm>
            <a:off x="0" y="2611550"/>
            <a:ext cx="903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σ=50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52" name="Google Shape;105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450" y="486950"/>
            <a:ext cx="1978800" cy="197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p107"/>
          <p:cNvCxnSpPr/>
          <p:nvPr/>
        </p:nvCxnSpPr>
        <p:spPr>
          <a:xfrm>
            <a:off x="2287013" y="-54950"/>
            <a:ext cx="39300" cy="5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107"/>
          <p:cNvSpPr txBox="1"/>
          <p:nvPr/>
        </p:nvSpPr>
        <p:spPr>
          <a:xfrm>
            <a:off x="567413" y="23550"/>
            <a:ext cx="175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Noisy Image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55" name="Google Shape;105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25" y="581025"/>
            <a:ext cx="1936450" cy="19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088" y="581025"/>
            <a:ext cx="1936450" cy="19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54650"/>
            <a:ext cx="1936450" cy="19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8438" y="3096288"/>
            <a:ext cx="1853187" cy="185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7100" y="3054650"/>
            <a:ext cx="1917375" cy="19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